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9" r:id="rId2"/>
    <p:sldId id="258" r:id="rId3"/>
    <p:sldId id="1054" r:id="rId4"/>
    <p:sldId id="257" r:id="rId5"/>
    <p:sldId id="1053" r:id="rId6"/>
    <p:sldId id="256" r:id="rId7"/>
    <p:sldId id="261" r:id="rId8"/>
    <p:sldId id="260" r:id="rId9"/>
    <p:sldId id="262" r:id="rId10"/>
    <p:sldId id="263" r:id="rId11"/>
    <p:sldId id="265" r:id="rId12"/>
    <p:sldId id="278" r:id="rId13"/>
    <p:sldId id="279" r:id="rId14"/>
    <p:sldId id="105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BB86"/>
    <a:srgbClr val="1923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25" autoAdjust="0"/>
    <p:restoredTop sz="94660"/>
  </p:normalViewPr>
  <p:slideViewPr>
    <p:cSldViewPr snapToGrid="0" showGuides="1">
      <p:cViewPr varScale="1">
        <p:scale>
          <a:sx n="116" d="100"/>
          <a:sy n="116" d="100"/>
        </p:scale>
        <p:origin x="480"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GB"/>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A1DD187B-9145-40E6-B568-357DEEE2485D}" type="datetimeFigureOut">
              <a:rPr lang="en-US" smtClean="0"/>
              <a:t>3/19/25</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9D0BB6AB-23D9-4C15-9028-D256218B6578}" type="slidenum">
              <a:rPr lang="en-US" smtClean="0"/>
              <a:t>‹#›</a:t>
            </a:fld>
            <a:endParaRPr lang="en-US"/>
          </a:p>
        </p:txBody>
      </p:sp>
    </p:spTree>
    <p:extLst>
      <p:ext uri="{BB962C8B-B14F-4D97-AF65-F5344CB8AC3E}">
        <p14:creationId xmlns:p14="http://schemas.microsoft.com/office/powerpoint/2010/main" val="28068992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1DD187B-9145-40E6-B568-357DEEE2485D}" type="datetimeFigureOut">
              <a:rPr lang="en-US" smtClean="0"/>
              <a:t>3/19/25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0BB6AB-23D9-4C15-9028-D256218B6578}" type="slidenum">
              <a:rPr lang="en-US" smtClean="0"/>
              <a:t>‹#›</a:t>
            </a:fld>
            <a:endParaRPr lang="en-US"/>
          </a:p>
        </p:txBody>
      </p:sp>
    </p:spTree>
    <p:extLst>
      <p:ext uri="{BB962C8B-B14F-4D97-AF65-F5344CB8AC3E}">
        <p14:creationId xmlns:p14="http://schemas.microsoft.com/office/powerpoint/2010/main" val="6714235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A1DD187B-9145-40E6-B568-357DEEE2485D}" type="datetimeFigureOut">
              <a:rPr lang="en-US" smtClean="0"/>
              <a:t>3/19/25</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9D0BB6AB-23D9-4C15-9028-D256218B6578}" type="slidenum">
              <a:rPr lang="en-US" smtClean="0"/>
              <a:t>‹#›</a:t>
            </a:fld>
            <a:endParaRPr lang="en-US"/>
          </a:p>
        </p:txBody>
      </p:sp>
    </p:spTree>
    <p:extLst>
      <p:ext uri="{BB962C8B-B14F-4D97-AF65-F5344CB8AC3E}">
        <p14:creationId xmlns:p14="http://schemas.microsoft.com/office/powerpoint/2010/main" val="34124698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1DD187B-9145-40E6-B568-357DEEE2485D}" type="datetimeFigureOut">
              <a:rPr lang="en-US" smtClean="0"/>
              <a:t>3/19/25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0BB6AB-23D9-4C15-9028-D256218B6578}" type="slidenum">
              <a:rPr lang="en-US" smtClean="0"/>
              <a:t>‹#›</a:t>
            </a:fld>
            <a:endParaRPr lang="en-US"/>
          </a:p>
        </p:txBody>
      </p:sp>
    </p:spTree>
    <p:extLst>
      <p:ext uri="{BB962C8B-B14F-4D97-AF65-F5344CB8AC3E}">
        <p14:creationId xmlns:p14="http://schemas.microsoft.com/office/powerpoint/2010/main" val="7743395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A1DD187B-9145-40E6-B568-357DEEE2485D}" type="datetimeFigureOut">
              <a:rPr lang="en-US" smtClean="0"/>
              <a:t>3/19/25</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9D0BB6AB-23D9-4C15-9028-D256218B6578}" type="slidenum">
              <a:rPr lang="en-US" smtClean="0"/>
              <a:t>‹#›</a:t>
            </a:fld>
            <a:endParaRPr lang="en-US"/>
          </a:p>
        </p:txBody>
      </p:sp>
    </p:spTree>
    <p:extLst>
      <p:ext uri="{BB962C8B-B14F-4D97-AF65-F5344CB8AC3E}">
        <p14:creationId xmlns:p14="http://schemas.microsoft.com/office/powerpoint/2010/main" val="281948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A1DD187B-9145-40E6-B568-357DEEE2485D}" type="datetimeFigureOut">
              <a:rPr lang="en-US" smtClean="0"/>
              <a:t>3/19/25</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9D0BB6AB-23D9-4C15-9028-D256218B6578}" type="slidenum">
              <a:rPr lang="en-US" smtClean="0"/>
              <a:t>‹#›</a:t>
            </a:fld>
            <a:endParaRPr lang="en-US"/>
          </a:p>
        </p:txBody>
      </p:sp>
    </p:spTree>
    <p:extLst>
      <p:ext uri="{BB962C8B-B14F-4D97-AF65-F5344CB8AC3E}">
        <p14:creationId xmlns:p14="http://schemas.microsoft.com/office/powerpoint/2010/main" val="18223362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A1DD187B-9145-40E6-B568-357DEEE2485D}" type="datetimeFigureOut">
              <a:rPr lang="en-US" smtClean="0"/>
              <a:t>3/19/25</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9D0BB6AB-23D9-4C15-9028-D256218B6578}" type="slidenum">
              <a:rPr lang="en-US" smtClean="0"/>
              <a:t>‹#›</a:t>
            </a:fld>
            <a:endParaRPr lang="en-US"/>
          </a:p>
        </p:txBody>
      </p:sp>
    </p:spTree>
    <p:extLst>
      <p:ext uri="{BB962C8B-B14F-4D97-AF65-F5344CB8AC3E}">
        <p14:creationId xmlns:p14="http://schemas.microsoft.com/office/powerpoint/2010/main" val="4315528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1DD187B-9145-40E6-B568-357DEEE2485D}" type="datetimeFigureOut">
              <a:rPr lang="en-US" smtClean="0"/>
              <a:t>3/19/25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0BB6AB-23D9-4C15-9028-D256218B6578}" type="slidenum">
              <a:rPr lang="en-US" smtClean="0"/>
              <a:t>‹#›</a:t>
            </a:fld>
            <a:endParaRPr lang="en-US"/>
          </a:p>
        </p:txBody>
      </p:sp>
    </p:spTree>
    <p:extLst>
      <p:ext uri="{BB962C8B-B14F-4D97-AF65-F5344CB8AC3E}">
        <p14:creationId xmlns:p14="http://schemas.microsoft.com/office/powerpoint/2010/main" val="11041304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A1DD187B-9145-40E6-B568-357DEEE2485D}" type="datetimeFigureOut">
              <a:rPr lang="en-US" smtClean="0"/>
              <a:t>3/19/25</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9D0BB6AB-23D9-4C15-9028-D256218B6578}" type="slidenum">
              <a:rPr lang="en-US" smtClean="0"/>
              <a:t>‹#›</a:t>
            </a:fld>
            <a:endParaRPr lang="en-US"/>
          </a:p>
        </p:txBody>
      </p:sp>
      <p:grpSp>
        <p:nvGrpSpPr>
          <p:cNvPr id="5" name="Group 4">
            <a:extLst>
              <a:ext uri="{FF2B5EF4-FFF2-40B4-BE49-F238E27FC236}">
                <a16:creationId xmlns:a16="http://schemas.microsoft.com/office/drawing/2014/main" id="{9703B886-8244-0F74-F785-31C8C3F42D63}"/>
              </a:ext>
            </a:extLst>
          </p:cNvPr>
          <p:cNvGrpSpPr/>
          <p:nvPr userDrawn="1"/>
        </p:nvGrpSpPr>
        <p:grpSpPr>
          <a:xfrm>
            <a:off x="195934" y="221869"/>
            <a:ext cx="2013866" cy="652529"/>
            <a:chOff x="298447" y="-499327"/>
            <a:chExt cx="4771821" cy="1546156"/>
          </a:xfrm>
        </p:grpSpPr>
        <p:pic>
          <p:nvPicPr>
            <p:cNvPr id="6" name="Picture 5">
              <a:extLst>
                <a:ext uri="{FF2B5EF4-FFF2-40B4-BE49-F238E27FC236}">
                  <a16:creationId xmlns:a16="http://schemas.microsoft.com/office/drawing/2014/main" id="{4AC894FD-CB6C-2512-24D2-840A90370030}"/>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7567"/>
                      </a14:imgEffect>
                      <a14:imgEffect>
                        <a14:saturation sat="0"/>
                      </a14:imgEffect>
                    </a14:imgLayer>
                  </a14:imgProps>
                </a:ext>
                <a:ext uri="{28A0092B-C50C-407E-A947-70E740481C1C}">
                  <a14:useLocalDpi xmlns:a14="http://schemas.microsoft.com/office/drawing/2010/main" val="0"/>
                </a:ext>
              </a:extLst>
            </a:blip>
            <a:stretch>
              <a:fillRect/>
            </a:stretch>
          </p:blipFill>
          <p:spPr>
            <a:xfrm>
              <a:off x="298447" y="-499327"/>
              <a:ext cx="1546156" cy="1546156"/>
            </a:xfrm>
            <a:prstGeom prst="rect">
              <a:avLst/>
            </a:prstGeom>
            <a:noFill/>
          </p:spPr>
        </p:pic>
        <p:sp>
          <p:nvSpPr>
            <p:cNvPr id="7" name="TextBox 6">
              <a:extLst>
                <a:ext uri="{FF2B5EF4-FFF2-40B4-BE49-F238E27FC236}">
                  <a16:creationId xmlns:a16="http://schemas.microsoft.com/office/drawing/2014/main" id="{6B25539D-A062-53CA-20FB-D6ECF056151C}"/>
                </a:ext>
              </a:extLst>
            </p:cNvPr>
            <p:cNvSpPr txBox="1"/>
            <p:nvPr/>
          </p:nvSpPr>
          <p:spPr>
            <a:xfrm>
              <a:off x="2127645" y="-90885"/>
              <a:ext cx="2942623" cy="802198"/>
            </a:xfrm>
            <a:prstGeom prst="rect">
              <a:avLst/>
            </a:prstGeom>
            <a:noFill/>
          </p:spPr>
          <p:txBody>
            <a:bodyPr wrap="square">
              <a:spAutoFit/>
            </a:bodyPr>
            <a:lstStyle/>
            <a:p>
              <a:r>
                <a:rPr lang="en-US" sz="1600" b="1" i="0" dirty="0">
                  <a:solidFill>
                    <a:schemeClr val="tx1">
                      <a:lumMod val="75000"/>
                      <a:lumOff val="25000"/>
                    </a:schemeClr>
                  </a:solidFill>
                  <a:effectLst/>
                  <a:latin typeface="Montserrat" panose="00000500000000000000" pitchFamily="2" charset="0"/>
                </a:rPr>
                <a:t>Air</a:t>
              </a:r>
              <a:r>
                <a:rPr lang="en-US" sz="1600" b="1" i="0" dirty="0">
                  <a:solidFill>
                    <a:schemeClr val="tx2">
                      <a:lumMod val="75000"/>
                    </a:schemeClr>
                  </a:solidFill>
                  <a:effectLst/>
                  <a:latin typeface="Montserrat" panose="00000500000000000000" pitchFamily="2" charset="0"/>
                </a:rPr>
                <a:t>port</a:t>
              </a:r>
            </a:p>
          </p:txBody>
        </p:sp>
      </p:grpSp>
      <p:sp>
        <p:nvSpPr>
          <p:cNvPr id="8" name="TextBox 7">
            <a:extLst>
              <a:ext uri="{FF2B5EF4-FFF2-40B4-BE49-F238E27FC236}">
                <a16:creationId xmlns:a16="http://schemas.microsoft.com/office/drawing/2014/main" id="{7AA4C820-E552-95B7-9080-BF779682F36C}"/>
              </a:ext>
            </a:extLst>
          </p:cNvPr>
          <p:cNvSpPr txBox="1"/>
          <p:nvPr userDrawn="1"/>
        </p:nvSpPr>
        <p:spPr>
          <a:xfrm>
            <a:off x="10785107" y="394245"/>
            <a:ext cx="1241884" cy="307777"/>
          </a:xfrm>
          <a:prstGeom prst="rect">
            <a:avLst/>
          </a:prstGeom>
          <a:noFill/>
        </p:spPr>
        <p:txBody>
          <a:bodyPr wrap="square">
            <a:spAutoFit/>
          </a:bodyPr>
          <a:lstStyle/>
          <a:p>
            <a:r>
              <a:rPr lang="en-US" sz="1400" b="1" i="0" dirty="0">
                <a:solidFill>
                  <a:schemeClr val="tx1">
                    <a:lumMod val="75000"/>
                    <a:lumOff val="25000"/>
                  </a:schemeClr>
                </a:solidFill>
                <a:effectLst/>
                <a:latin typeface="Montserrat" panose="00000500000000000000" pitchFamily="2" charset="0"/>
              </a:rPr>
              <a:t>Best Flight</a:t>
            </a:r>
          </a:p>
        </p:txBody>
      </p:sp>
    </p:spTree>
    <p:extLst>
      <p:ext uri="{BB962C8B-B14F-4D97-AF65-F5344CB8AC3E}">
        <p14:creationId xmlns:p14="http://schemas.microsoft.com/office/powerpoint/2010/main" val="4338069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1DD187B-9145-40E6-B568-357DEEE2485D}" type="datetimeFigureOut">
              <a:rPr lang="en-US" smtClean="0"/>
              <a:t>3/19/25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0BB6AB-23D9-4C15-9028-D256218B6578}" type="slidenum">
              <a:rPr lang="en-US" smtClean="0"/>
              <a:t>‹#›</a:t>
            </a:fld>
            <a:endParaRPr lang="en-US"/>
          </a:p>
        </p:txBody>
      </p:sp>
    </p:spTree>
    <p:extLst>
      <p:ext uri="{BB962C8B-B14F-4D97-AF65-F5344CB8AC3E}">
        <p14:creationId xmlns:p14="http://schemas.microsoft.com/office/powerpoint/2010/main" val="1249091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GB"/>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A1DD187B-9145-40E6-B568-357DEEE2485D}" type="datetimeFigureOut">
              <a:rPr lang="en-US" smtClean="0"/>
              <a:t>3/19/25</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9D0BB6AB-23D9-4C15-9028-D256218B6578}" type="slidenum">
              <a:rPr lang="en-US" smtClean="0"/>
              <a:t>‹#›</a:t>
            </a:fld>
            <a:endParaRPr lang="en-US"/>
          </a:p>
        </p:txBody>
      </p:sp>
    </p:spTree>
    <p:extLst>
      <p:ext uri="{BB962C8B-B14F-4D97-AF65-F5344CB8AC3E}">
        <p14:creationId xmlns:p14="http://schemas.microsoft.com/office/powerpoint/2010/main" val="31437220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A1DD187B-9145-40E6-B568-357DEEE2485D}" type="datetimeFigureOut">
              <a:rPr lang="en-US" smtClean="0"/>
              <a:t>3/19/25</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9D0BB6AB-23D9-4C15-9028-D256218B6578}" type="slidenum">
              <a:rPr lang="en-US" smtClean="0"/>
              <a:t>‹#›</a:t>
            </a:fld>
            <a:endParaRPr lang="en-US"/>
          </a:p>
        </p:txBody>
      </p:sp>
    </p:spTree>
    <p:extLst>
      <p:ext uri="{BB962C8B-B14F-4D97-AF65-F5344CB8AC3E}">
        <p14:creationId xmlns:p14="http://schemas.microsoft.com/office/powerpoint/2010/main" val="362360726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7.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orld's best airports revealed: Where does Australia rank?">
            <a:extLst>
              <a:ext uri="{FF2B5EF4-FFF2-40B4-BE49-F238E27FC236}">
                <a16:creationId xmlns:a16="http://schemas.microsoft.com/office/drawing/2014/main" id="{8D2EC687-540A-EBE0-1C3C-53D5A06CDF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71" b="7771"/>
          <a:stretch/>
        </p:blipFill>
        <p:spPr bwMode="auto">
          <a:xfrm>
            <a:off x="-1"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C75C5BF-AB73-5855-4137-62F046B5F9BC}"/>
              </a:ext>
            </a:extLst>
          </p:cNvPr>
          <p:cNvSpPr/>
          <p:nvPr/>
        </p:nvSpPr>
        <p:spPr>
          <a:xfrm>
            <a:off x="0" y="0"/>
            <a:ext cx="12192000" cy="6858000"/>
          </a:xfrm>
          <a:prstGeom prst="rect">
            <a:avLst/>
          </a:prstGeom>
          <a:solidFill>
            <a:schemeClr val="accent5">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70F1E7ED-BD1F-3983-158B-87A6B2ED2AE1}"/>
              </a:ext>
            </a:extLst>
          </p:cNvPr>
          <p:cNvGrpSpPr/>
          <p:nvPr/>
        </p:nvGrpSpPr>
        <p:grpSpPr>
          <a:xfrm>
            <a:off x="1471470" y="2972932"/>
            <a:ext cx="9249060" cy="3885068"/>
            <a:chOff x="511618" y="2327752"/>
            <a:chExt cx="10785021" cy="4530248"/>
          </a:xfrm>
        </p:grpSpPr>
        <p:sp>
          <p:nvSpPr>
            <p:cNvPr id="4" name="Freeform: Shape 3">
              <a:extLst>
                <a:ext uri="{FF2B5EF4-FFF2-40B4-BE49-F238E27FC236}">
                  <a16:creationId xmlns:a16="http://schemas.microsoft.com/office/drawing/2014/main" id="{8DEBBE6B-FBBC-208E-479D-02DACE0290B3}"/>
                </a:ext>
              </a:extLst>
            </p:cNvPr>
            <p:cNvSpPr/>
            <p:nvPr/>
          </p:nvSpPr>
          <p:spPr>
            <a:xfrm>
              <a:off x="511618" y="4279557"/>
              <a:ext cx="10785021" cy="2578443"/>
            </a:xfrm>
            <a:custGeom>
              <a:avLst/>
              <a:gdLst>
                <a:gd name="connsiteX0" fmla="*/ 4705409 w 9410818"/>
                <a:gd name="connsiteY0" fmla="*/ 0 h 2973859"/>
                <a:gd name="connsiteX1" fmla="*/ 9400180 w 9410818"/>
                <a:gd name="connsiteY1" fmla="*/ 2950328 h 2973859"/>
                <a:gd name="connsiteX2" fmla="*/ 9410818 w 9410818"/>
                <a:gd name="connsiteY2" fmla="*/ 2973859 h 2973859"/>
                <a:gd name="connsiteX3" fmla="*/ 0 w 9410818"/>
                <a:gd name="connsiteY3" fmla="*/ 2973859 h 2973859"/>
                <a:gd name="connsiteX4" fmla="*/ 10638 w 9410818"/>
                <a:gd name="connsiteY4" fmla="*/ 2950328 h 2973859"/>
                <a:gd name="connsiteX5" fmla="*/ 4705409 w 9410818"/>
                <a:gd name="connsiteY5" fmla="*/ 0 h 297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0818" h="2973859">
                  <a:moveTo>
                    <a:pt x="4705409" y="0"/>
                  </a:moveTo>
                  <a:cubicBezTo>
                    <a:pt x="6772897" y="0"/>
                    <a:pt x="8559025" y="1204647"/>
                    <a:pt x="9400180" y="2950328"/>
                  </a:cubicBezTo>
                  <a:lnTo>
                    <a:pt x="9410818" y="2973859"/>
                  </a:lnTo>
                  <a:lnTo>
                    <a:pt x="0" y="2973859"/>
                  </a:lnTo>
                  <a:lnTo>
                    <a:pt x="10638" y="2950328"/>
                  </a:lnTo>
                  <a:cubicBezTo>
                    <a:pt x="851793" y="1204647"/>
                    <a:pt x="2637921" y="0"/>
                    <a:pt x="4705409" y="0"/>
                  </a:cubicBezTo>
                  <a:close/>
                </a:path>
              </a:pathLst>
            </a:custGeom>
            <a:solidFill>
              <a:srgbClr val="DCBB8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6839AA2E-506D-E1F5-D8B9-93096CBAD0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8711" y="2327752"/>
              <a:ext cx="6310837" cy="3903611"/>
            </a:xfrm>
            <a:prstGeom prst="rect">
              <a:avLst/>
            </a:prstGeom>
          </p:spPr>
        </p:pic>
      </p:grpSp>
      <p:grpSp>
        <p:nvGrpSpPr>
          <p:cNvPr id="15" name="Group 14">
            <a:extLst>
              <a:ext uri="{FF2B5EF4-FFF2-40B4-BE49-F238E27FC236}">
                <a16:creationId xmlns:a16="http://schemas.microsoft.com/office/drawing/2014/main" id="{36A8E5B6-0567-BA78-6EAE-88F2B9C556D8}"/>
              </a:ext>
            </a:extLst>
          </p:cNvPr>
          <p:cNvGrpSpPr/>
          <p:nvPr/>
        </p:nvGrpSpPr>
        <p:grpSpPr>
          <a:xfrm>
            <a:off x="298447" y="312945"/>
            <a:ext cx="1574954" cy="523220"/>
            <a:chOff x="298447" y="339643"/>
            <a:chExt cx="3731827" cy="1239760"/>
          </a:xfrm>
        </p:grpSpPr>
        <p:pic>
          <p:nvPicPr>
            <p:cNvPr id="3" name="Picture 2">
              <a:extLst>
                <a:ext uri="{FF2B5EF4-FFF2-40B4-BE49-F238E27FC236}">
                  <a16:creationId xmlns:a16="http://schemas.microsoft.com/office/drawing/2014/main" id="{33CDB9D8-E3A0-58A9-F938-4575625E65BC}"/>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7567"/>
                      </a14:imgEffect>
                      <a14:imgEffect>
                        <a14:saturation sat="0"/>
                      </a14:imgEffect>
                    </a14:imgLayer>
                  </a14:imgProps>
                </a:ext>
                <a:ext uri="{28A0092B-C50C-407E-A947-70E740481C1C}">
                  <a14:useLocalDpi xmlns:a14="http://schemas.microsoft.com/office/drawing/2010/main" val="0"/>
                </a:ext>
              </a:extLst>
            </a:blip>
            <a:stretch>
              <a:fillRect/>
            </a:stretch>
          </p:blipFill>
          <p:spPr>
            <a:xfrm>
              <a:off x="298447" y="383817"/>
              <a:ext cx="640924" cy="640924"/>
            </a:xfrm>
            <a:prstGeom prst="rect">
              <a:avLst/>
            </a:prstGeom>
            <a:noFill/>
          </p:spPr>
        </p:pic>
        <p:sp>
          <p:nvSpPr>
            <p:cNvPr id="14" name="TextBox 13">
              <a:extLst>
                <a:ext uri="{FF2B5EF4-FFF2-40B4-BE49-F238E27FC236}">
                  <a16:creationId xmlns:a16="http://schemas.microsoft.com/office/drawing/2014/main" id="{53B093D8-D8B9-B409-2600-CFE4E12E54BA}"/>
                </a:ext>
              </a:extLst>
            </p:cNvPr>
            <p:cNvSpPr txBox="1"/>
            <p:nvPr/>
          </p:nvSpPr>
          <p:spPr>
            <a:xfrm>
              <a:off x="1087651" y="339643"/>
              <a:ext cx="2942623" cy="1239760"/>
            </a:xfrm>
            <a:prstGeom prst="rect">
              <a:avLst/>
            </a:prstGeom>
            <a:noFill/>
          </p:spPr>
          <p:txBody>
            <a:bodyPr wrap="square">
              <a:spAutoFit/>
            </a:bodyPr>
            <a:lstStyle/>
            <a:p>
              <a:r>
                <a:rPr lang="en-US" sz="1400" b="1" i="0" dirty="0">
                  <a:solidFill>
                    <a:schemeClr val="bg1"/>
                  </a:solidFill>
                  <a:effectLst/>
                  <a:latin typeface="Montserrat" panose="00000500000000000000" pitchFamily="2" charset="0"/>
                </a:rPr>
                <a:t>Indian Air</a:t>
              </a:r>
              <a:r>
                <a:rPr lang="en-US" sz="1400" b="1" i="0" dirty="0">
                  <a:solidFill>
                    <a:schemeClr val="tx2"/>
                  </a:solidFill>
                  <a:effectLst/>
                  <a:latin typeface="Montserrat" panose="00000500000000000000" pitchFamily="2" charset="0"/>
                </a:rPr>
                <a:t>port</a:t>
              </a:r>
            </a:p>
          </p:txBody>
        </p:sp>
      </p:grpSp>
      <p:sp>
        <p:nvSpPr>
          <p:cNvPr id="21" name="TextBox 20">
            <a:extLst>
              <a:ext uri="{FF2B5EF4-FFF2-40B4-BE49-F238E27FC236}">
                <a16:creationId xmlns:a16="http://schemas.microsoft.com/office/drawing/2014/main" id="{7B6E5CC6-C3F6-6D80-81E3-D48EC4D0150A}"/>
              </a:ext>
            </a:extLst>
          </p:cNvPr>
          <p:cNvSpPr txBox="1"/>
          <p:nvPr/>
        </p:nvSpPr>
        <p:spPr>
          <a:xfrm>
            <a:off x="10537902" y="312945"/>
            <a:ext cx="1489089" cy="307777"/>
          </a:xfrm>
          <a:prstGeom prst="rect">
            <a:avLst/>
          </a:prstGeom>
          <a:noFill/>
        </p:spPr>
        <p:txBody>
          <a:bodyPr wrap="square">
            <a:spAutoFit/>
          </a:bodyPr>
          <a:lstStyle/>
          <a:p>
            <a:r>
              <a:rPr lang="en-US" sz="1400" b="1" dirty="0">
                <a:solidFill>
                  <a:schemeClr val="bg1"/>
                </a:solidFill>
                <a:latin typeface="Montserrat" panose="00000500000000000000" pitchFamily="2" charset="0"/>
              </a:rPr>
              <a:t>GROUP NO.1</a:t>
            </a:r>
            <a:endParaRPr lang="en-US" sz="1400" b="1" i="0" dirty="0">
              <a:solidFill>
                <a:schemeClr val="tx2"/>
              </a:solidFill>
              <a:effectLst/>
              <a:latin typeface="Montserrat" panose="00000500000000000000" pitchFamily="2" charset="0"/>
            </a:endParaRPr>
          </a:p>
        </p:txBody>
      </p:sp>
      <p:sp>
        <p:nvSpPr>
          <p:cNvPr id="5" name="TextBox 4">
            <a:extLst>
              <a:ext uri="{FF2B5EF4-FFF2-40B4-BE49-F238E27FC236}">
                <a16:creationId xmlns:a16="http://schemas.microsoft.com/office/drawing/2014/main" id="{D6926131-393D-28CC-4400-3A02D154C08D}"/>
              </a:ext>
            </a:extLst>
          </p:cNvPr>
          <p:cNvSpPr txBox="1"/>
          <p:nvPr/>
        </p:nvSpPr>
        <p:spPr>
          <a:xfrm>
            <a:off x="1636475" y="129723"/>
            <a:ext cx="8901425" cy="2954655"/>
          </a:xfrm>
          <a:prstGeom prst="rect">
            <a:avLst/>
          </a:prstGeom>
        </p:spPr>
        <p:txBody>
          <a:bodyPr wrap="square" lIns="0" tIns="0" rIns="0" bIns="0" rtlCol="0" anchor="t">
            <a:spAutoFit/>
          </a:bodyPr>
          <a:lstStyle/>
          <a:p>
            <a:pPr algn="ctr"/>
            <a:r>
              <a:rPr lang="en-US" sz="9600" b="1" dirty="0">
                <a:solidFill>
                  <a:schemeClr val="bg1"/>
                </a:solidFill>
                <a:latin typeface="Agrandir"/>
                <a:ea typeface="Agrandir"/>
                <a:cs typeface="Agrandir"/>
                <a:sym typeface="Agrandir"/>
              </a:rPr>
              <a:t>P798 HIGH CLOUD AIRLINES</a:t>
            </a:r>
          </a:p>
        </p:txBody>
      </p:sp>
    </p:spTree>
    <p:extLst>
      <p:ext uri="{BB962C8B-B14F-4D97-AF65-F5344CB8AC3E}">
        <p14:creationId xmlns:p14="http://schemas.microsoft.com/office/powerpoint/2010/main" val="2933649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dashboard&#10;&#10;AI-generated content may be incorrect.">
            <a:extLst>
              <a:ext uri="{FF2B5EF4-FFF2-40B4-BE49-F238E27FC236}">
                <a16:creationId xmlns:a16="http://schemas.microsoft.com/office/drawing/2014/main" id="{90DD0269-10C0-94EB-8285-86554DB66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3" y="732799"/>
            <a:ext cx="11621993" cy="5730956"/>
          </a:xfrm>
          <a:prstGeom prst="rect">
            <a:avLst/>
          </a:prstGeom>
        </p:spPr>
      </p:pic>
      <p:pic>
        <p:nvPicPr>
          <p:cNvPr id="5" name="Picture 4">
            <a:extLst>
              <a:ext uri="{FF2B5EF4-FFF2-40B4-BE49-F238E27FC236}">
                <a16:creationId xmlns:a16="http://schemas.microsoft.com/office/drawing/2014/main" id="{AB6E0486-988D-D95A-DDB2-24DECDAECBB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7567"/>
                    </a14:imgEffect>
                    <a14:imgEffect>
                      <a14:saturation sat="0"/>
                    </a14:imgEffect>
                  </a14:imgLayer>
                </a14:imgProps>
              </a:ext>
              <a:ext uri="{28A0092B-C50C-407E-A947-70E740481C1C}">
                <a14:useLocalDpi xmlns:a14="http://schemas.microsoft.com/office/drawing/2010/main" val="0"/>
              </a:ext>
            </a:extLst>
          </a:blip>
          <a:stretch>
            <a:fillRect/>
          </a:stretch>
        </p:blipFill>
        <p:spPr>
          <a:xfrm>
            <a:off x="195934" y="221869"/>
            <a:ext cx="652529" cy="652529"/>
          </a:xfrm>
          <a:prstGeom prst="rect">
            <a:avLst/>
          </a:prstGeom>
          <a:noFill/>
        </p:spPr>
      </p:pic>
      <p:sp>
        <p:nvSpPr>
          <p:cNvPr id="6" name="TextBox 5">
            <a:extLst>
              <a:ext uri="{FF2B5EF4-FFF2-40B4-BE49-F238E27FC236}">
                <a16:creationId xmlns:a16="http://schemas.microsoft.com/office/drawing/2014/main" id="{E75D64CA-B17E-F599-E405-C4C7AA65B5B8}"/>
              </a:ext>
            </a:extLst>
          </p:cNvPr>
          <p:cNvSpPr txBox="1"/>
          <p:nvPr/>
        </p:nvSpPr>
        <p:spPr>
          <a:xfrm>
            <a:off x="967916" y="394245"/>
            <a:ext cx="1241884" cy="338554"/>
          </a:xfrm>
          <a:prstGeom prst="rect">
            <a:avLst/>
          </a:prstGeom>
          <a:noFill/>
        </p:spPr>
        <p:txBody>
          <a:bodyPr wrap="square">
            <a:spAutoFit/>
          </a:bodyPr>
          <a:lstStyle/>
          <a:p>
            <a:r>
              <a:rPr lang="en-US" sz="1600" b="1" i="0" dirty="0">
                <a:solidFill>
                  <a:schemeClr val="bg1"/>
                </a:solidFill>
                <a:effectLst/>
                <a:latin typeface="Montserrat" panose="00000500000000000000" pitchFamily="2" charset="0"/>
              </a:rPr>
              <a:t>Air</a:t>
            </a:r>
            <a:r>
              <a:rPr lang="en-US" sz="1600" b="1" i="0" dirty="0">
                <a:solidFill>
                  <a:schemeClr val="tx2">
                    <a:lumMod val="75000"/>
                  </a:schemeClr>
                </a:solidFill>
                <a:effectLst/>
                <a:latin typeface="Montserrat" panose="00000500000000000000" pitchFamily="2" charset="0"/>
              </a:rPr>
              <a:t>port</a:t>
            </a:r>
          </a:p>
        </p:txBody>
      </p:sp>
      <p:sp>
        <p:nvSpPr>
          <p:cNvPr id="7" name="TextBox 6">
            <a:extLst>
              <a:ext uri="{FF2B5EF4-FFF2-40B4-BE49-F238E27FC236}">
                <a16:creationId xmlns:a16="http://schemas.microsoft.com/office/drawing/2014/main" id="{E79DF22A-2A58-52C1-2928-256EF42DF8D4}"/>
              </a:ext>
            </a:extLst>
          </p:cNvPr>
          <p:cNvSpPr txBox="1"/>
          <p:nvPr/>
        </p:nvSpPr>
        <p:spPr>
          <a:xfrm>
            <a:off x="4439798" y="108002"/>
            <a:ext cx="2920608" cy="461665"/>
          </a:xfrm>
          <a:prstGeom prst="rect">
            <a:avLst/>
          </a:prstGeom>
          <a:noFill/>
        </p:spPr>
        <p:txBody>
          <a:bodyPr wrap="none" rtlCol="0">
            <a:spAutoFit/>
          </a:bodyPr>
          <a:lstStyle/>
          <a:p>
            <a:r>
              <a:rPr lang="en-US" sz="2400" dirty="0"/>
              <a:t>Tableau </a:t>
            </a:r>
            <a:r>
              <a:rPr lang="en-US" sz="2400" dirty="0" err="1"/>
              <a:t>DashBoard</a:t>
            </a:r>
            <a:endParaRPr lang="en-US" sz="2400" dirty="0"/>
          </a:p>
        </p:txBody>
      </p:sp>
    </p:spTree>
    <p:extLst>
      <p:ext uri="{BB962C8B-B14F-4D97-AF65-F5344CB8AC3E}">
        <p14:creationId xmlns:p14="http://schemas.microsoft.com/office/powerpoint/2010/main" val="1337651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6531C69D-2A75-58C8-1CC8-85A5CC81C3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23" y="886690"/>
            <a:ext cx="11683968" cy="5754735"/>
          </a:xfrm>
          <a:prstGeom prst="rect">
            <a:avLst/>
          </a:prstGeom>
        </p:spPr>
      </p:pic>
      <p:sp>
        <p:nvSpPr>
          <p:cNvPr id="5" name="TextBox 4">
            <a:extLst>
              <a:ext uri="{FF2B5EF4-FFF2-40B4-BE49-F238E27FC236}">
                <a16:creationId xmlns:a16="http://schemas.microsoft.com/office/drawing/2014/main" id="{F47FB85B-AAD1-36A0-4EE2-2F4C3E2C09AB}"/>
              </a:ext>
            </a:extLst>
          </p:cNvPr>
          <p:cNvSpPr txBox="1"/>
          <p:nvPr/>
        </p:nvSpPr>
        <p:spPr>
          <a:xfrm>
            <a:off x="4594034" y="216575"/>
            <a:ext cx="3479992" cy="523220"/>
          </a:xfrm>
          <a:prstGeom prst="rect">
            <a:avLst/>
          </a:prstGeom>
          <a:noFill/>
        </p:spPr>
        <p:txBody>
          <a:bodyPr wrap="none" rtlCol="0">
            <a:spAutoFit/>
          </a:bodyPr>
          <a:lstStyle/>
          <a:p>
            <a:r>
              <a:rPr lang="en-US" sz="2800" dirty="0"/>
              <a:t>Power BI </a:t>
            </a:r>
            <a:r>
              <a:rPr lang="en-US" sz="2800" dirty="0" err="1"/>
              <a:t>DashBoard</a:t>
            </a:r>
            <a:endParaRPr lang="en-US" sz="2800" dirty="0"/>
          </a:p>
        </p:txBody>
      </p:sp>
    </p:spTree>
    <p:extLst>
      <p:ext uri="{BB962C8B-B14F-4D97-AF65-F5344CB8AC3E}">
        <p14:creationId xmlns:p14="http://schemas.microsoft.com/office/powerpoint/2010/main" val="30583387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61D8EEA-B820-D560-FDDC-AA436783F2F2}"/>
              </a:ext>
            </a:extLst>
          </p:cNvPr>
          <p:cNvSpPr/>
          <p:nvPr/>
        </p:nvSpPr>
        <p:spPr>
          <a:xfrm>
            <a:off x="0" y="6392225"/>
            <a:ext cx="10873946" cy="10743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solidFill>
                <a:schemeClr val="accent5"/>
              </a:solidFill>
              <a:latin typeface="Montserrat" panose="00000500000000000000" pitchFamily="2" charset="0"/>
            </a:endParaRPr>
          </a:p>
        </p:txBody>
      </p:sp>
      <p:sp>
        <p:nvSpPr>
          <p:cNvPr id="10" name="TextBox 9">
            <a:extLst>
              <a:ext uri="{FF2B5EF4-FFF2-40B4-BE49-F238E27FC236}">
                <a16:creationId xmlns:a16="http://schemas.microsoft.com/office/drawing/2014/main" id="{6E680C30-EA1A-DD7D-C4EB-9508C3025BBA}"/>
              </a:ext>
            </a:extLst>
          </p:cNvPr>
          <p:cNvSpPr txBox="1"/>
          <p:nvPr/>
        </p:nvSpPr>
        <p:spPr>
          <a:xfrm>
            <a:off x="6477905" y="333850"/>
            <a:ext cx="3208638" cy="646331"/>
          </a:xfrm>
          <a:prstGeom prst="rect">
            <a:avLst/>
          </a:prstGeom>
          <a:noFill/>
        </p:spPr>
        <p:txBody>
          <a:bodyPr wrap="square" rtlCol="0">
            <a:spAutoFit/>
          </a:bodyPr>
          <a:lstStyle/>
          <a:p>
            <a:r>
              <a:rPr lang="en-US" sz="3600" b="1" u="sng" dirty="0">
                <a:solidFill>
                  <a:schemeClr val="tx1">
                    <a:lumMod val="75000"/>
                    <a:lumOff val="25000"/>
                  </a:schemeClr>
                </a:solidFill>
                <a:latin typeface="Montserrat" panose="00000500000000000000" pitchFamily="2" charset="0"/>
              </a:rPr>
              <a:t>SUMMARY</a:t>
            </a:r>
          </a:p>
        </p:txBody>
      </p:sp>
      <p:grpSp>
        <p:nvGrpSpPr>
          <p:cNvPr id="2" name="Group 1">
            <a:extLst>
              <a:ext uri="{FF2B5EF4-FFF2-40B4-BE49-F238E27FC236}">
                <a16:creationId xmlns:a16="http://schemas.microsoft.com/office/drawing/2014/main" id="{DF485673-E5AD-02F1-5E56-267FBF82435D}"/>
              </a:ext>
            </a:extLst>
          </p:cNvPr>
          <p:cNvGrpSpPr/>
          <p:nvPr/>
        </p:nvGrpSpPr>
        <p:grpSpPr>
          <a:xfrm>
            <a:off x="236302" y="1042076"/>
            <a:ext cx="5107455" cy="4868070"/>
            <a:chOff x="236302" y="1042076"/>
            <a:chExt cx="5107455" cy="2875014"/>
          </a:xfrm>
        </p:grpSpPr>
        <p:sp>
          <p:nvSpPr>
            <p:cNvPr id="5" name="Rectangle: Rounded Corners 3">
              <a:extLst>
                <a:ext uri="{FF2B5EF4-FFF2-40B4-BE49-F238E27FC236}">
                  <a16:creationId xmlns:a16="http://schemas.microsoft.com/office/drawing/2014/main" id="{021AFE39-71EA-0F91-BDFB-60F0A5813DF1}"/>
                </a:ext>
              </a:extLst>
            </p:cNvPr>
            <p:cNvSpPr/>
            <p:nvPr/>
          </p:nvSpPr>
          <p:spPr>
            <a:xfrm>
              <a:off x="611120" y="1408669"/>
              <a:ext cx="4732637" cy="2508421"/>
            </a:xfrm>
            <a:prstGeom prst="roundRect">
              <a:avLst>
                <a:gd name="adj" fmla="val 69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Aviation's need for financial assistance now urgent – Airport World">
              <a:extLst>
                <a:ext uri="{FF2B5EF4-FFF2-40B4-BE49-F238E27FC236}">
                  <a16:creationId xmlns:a16="http://schemas.microsoft.com/office/drawing/2014/main" id="{5E71D7A9-27B0-532A-9230-349F46F9A5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38" b="9172"/>
            <a:stretch/>
          </p:blipFill>
          <p:spPr bwMode="auto">
            <a:xfrm>
              <a:off x="236302" y="1042076"/>
              <a:ext cx="4992130" cy="2739092"/>
            </a:xfrm>
            <a:prstGeom prst="roundRect">
              <a:avLst>
                <a:gd name="adj" fmla="val 7193"/>
              </a:avLst>
            </a:prstGeom>
            <a:noFill/>
            <a:extLst>
              <a:ext uri="{909E8E84-426E-40DD-AFC4-6F175D3DCCD1}">
                <a14:hiddenFill xmlns:a14="http://schemas.microsoft.com/office/drawing/2010/main">
                  <a:solidFill>
                    <a:srgbClr val="FFFFFF"/>
                  </a:solidFill>
                </a14:hiddenFill>
              </a:ext>
            </a:extLst>
          </p:spPr>
        </p:pic>
      </p:grpSp>
      <p:sp>
        <p:nvSpPr>
          <p:cNvPr id="12" name="TextBox 5">
            <a:extLst>
              <a:ext uri="{FF2B5EF4-FFF2-40B4-BE49-F238E27FC236}">
                <a16:creationId xmlns:a16="http://schemas.microsoft.com/office/drawing/2014/main" id="{D7581855-6535-877B-BBD6-AC2E53B3A6BC}"/>
              </a:ext>
            </a:extLst>
          </p:cNvPr>
          <p:cNvSpPr txBox="1"/>
          <p:nvPr/>
        </p:nvSpPr>
        <p:spPr>
          <a:xfrm>
            <a:off x="5497551" y="995180"/>
            <a:ext cx="6458147" cy="5040932"/>
          </a:xfrm>
          <a:prstGeom prst="rect">
            <a:avLst/>
          </a:prstGeom>
        </p:spPr>
        <p:txBody>
          <a:bodyPr wrap="square" lIns="0" tIns="0" rIns="0" bIns="0" rtlCol="0" anchor="t">
            <a:spAutoFit/>
          </a:bodyPr>
          <a:lstStyle/>
          <a:p>
            <a:pPr marL="0" lvl="0" indent="0" algn="l">
              <a:spcBef>
                <a:spcPct val="0"/>
              </a:spcBef>
            </a:pPr>
            <a:endParaRPr lang="en-US" sz="2800" u="none" dirty="0">
              <a:solidFill>
                <a:srgbClr val="2B2B2B"/>
              </a:solidFill>
              <a:latin typeface="Agrandir"/>
              <a:ea typeface="Agrandir"/>
              <a:cs typeface="Agrandir"/>
              <a:sym typeface="Agrandir"/>
            </a:endParaRPr>
          </a:p>
          <a:p>
            <a:pPr marL="0" lvl="0" indent="0" algn="l">
              <a:spcBef>
                <a:spcPct val="0"/>
              </a:spcBef>
            </a:pPr>
            <a:r>
              <a:rPr lang="en-US" sz="2400" b="1" u="none" dirty="0">
                <a:solidFill>
                  <a:srgbClr val="2B2B2B"/>
                </a:solidFill>
                <a:latin typeface="Agrandir"/>
                <a:ea typeface="Agrandir"/>
                <a:cs typeface="Agrandir"/>
                <a:sym typeface="Agrandir"/>
              </a:rPr>
              <a:t>Analyzing on-time performance and identifying factors that contribute highe</a:t>
            </a:r>
            <a:r>
              <a:rPr lang="en-US" sz="2400" b="1" dirty="0">
                <a:solidFill>
                  <a:srgbClr val="2B2B2B"/>
                </a:solidFill>
                <a:latin typeface="Agrandir"/>
                <a:ea typeface="Agrandir"/>
                <a:cs typeface="Agrandir"/>
                <a:sym typeface="Agrandir"/>
              </a:rPr>
              <a:t>st passenger count</a:t>
            </a:r>
            <a:r>
              <a:rPr lang="en-US" sz="2400" b="1" u="none" dirty="0">
                <a:solidFill>
                  <a:srgbClr val="2B2B2B"/>
                </a:solidFill>
                <a:latin typeface="Agrandir"/>
                <a:ea typeface="Agrandir"/>
                <a:cs typeface="Agrandir"/>
                <a:sym typeface="Agrandir"/>
              </a:rPr>
              <a:t>.</a:t>
            </a:r>
          </a:p>
          <a:p>
            <a:pPr marL="0" lvl="0" indent="0" algn="l">
              <a:spcBef>
                <a:spcPct val="0"/>
              </a:spcBef>
            </a:pPr>
            <a:endParaRPr lang="en-US" sz="2400" b="1" u="none" dirty="0">
              <a:solidFill>
                <a:srgbClr val="2B2B2B"/>
              </a:solidFill>
              <a:latin typeface="Agrandir"/>
              <a:ea typeface="Agrandir"/>
              <a:cs typeface="Agrandir"/>
              <a:sym typeface="Agrandir"/>
            </a:endParaRPr>
          </a:p>
          <a:p>
            <a:pPr marL="0" lvl="0" indent="0" algn="l">
              <a:spcBef>
                <a:spcPct val="0"/>
              </a:spcBef>
            </a:pPr>
            <a:r>
              <a:rPr lang="en-US" sz="2400" b="1" u="none" dirty="0">
                <a:solidFill>
                  <a:srgbClr val="2B2B2B"/>
                </a:solidFill>
                <a:latin typeface="Agrandir"/>
                <a:ea typeface="Agrandir"/>
                <a:cs typeface="Agrandir"/>
                <a:sym typeface="Agrandir"/>
              </a:rPr>
              <a:t>Exploring customer satisfaction metrics and understanding drivers of passenger loyalty.</a:t>
            </a:r>
          </a:p>
          <a:p>
            <a:pPr marL="0" lvl="0" indent="0" algn="l">
              <a:spcBef>
                <a:spcPct val="0"/>
              </a:spcBef>
            </a:pPr>
            <a:endParaRPr lang="en-US" sz="2400" b="1" u="none" dirty="0">
              <a:solidFill>
                <a:srgbClr val="2B2B2B"/>
              </a:solidFill>
              <a:latin typeface="Agrandir"/>
              <a:ea typeface="Agrandir"/>
              <a:cs typeface="Agrandir"/>
              <a:sym typeface="Agrandir"/>
            </a:endParaRPr>
          </a:p>
          <a:p>
            <a:pPr marL="0" lvl="0" indent="0" algn="l">
              <a:spcBef>
                <a:spcPct val="0"/>
              </a:spcBef>
            </a:pPr>
            <a:r>
              <a:rPr lang="en-US" sz="2400" b="1" u="none" dirty="0">
                <a:solidFill>
                  <a:srgbClr val="2B2B2B"/>
                </a:solidFill>
                <a:latin typeface="Agrandir"/>
                <a:ea typeface="Agrandir"/>
                <a:cs typeface="Agrandir"/>
                <a:sym typeface="Agrandir"/>
              </a:rPr>
              <a:t>Predicting future demand trends to optimize flight schedules and pricing models.</a:t>
            </a:r>
          </a:p>
          <a:p>
            <a:pPr marL="0" lvl="0" indent="0" algn="l">
              <a:spcBef>
                <a:spcPct val="0"/>
              </a:spcBef>
            </a:pPr>
            <a:endParaRPr lang="en-US" sz="2400" b="1" u="none" dirty="0">
              <a:solidFill>
                <a:srgbClr val="2B2B2B"/>
              </a:solidFill>
              <a:latin typeface="Agrandir"/>
              <a:ea typeface="Agrandir"/>
              <a:cs typeface="Agrandir"/>
              <a:sym typeface="Agrandir"/>
            </a:endParaRPr>
          </a:p>
          <a:p>
            <a:pPr marL="0" lvl="0" indent="0" algn="l">
              <a:spcBef>
                <a:spcPct val="0"/>
              </a:spcBef>
            </a:pPr>
            <a:r>
              <a:rPr lang="en-US" sz="2400" b="1" u="none" dirty="0">
                <a:solidFill>
                  <a:srgbClr val="2B2B2B"/>
                </a:solidFill>
                <a:latin typeface="Agrandir"/>
                <a:ea typeface="Agrandir"/>
                <a:cs typeface="Agrandir"/>
                <a:sym typeface="Agrandir"/>
              </a:rPr>
              <a:t>Providing actionable insights to improve operational efficiency, reduce costs, and enhance the overall passenger experience</a:t>
            </a:r>
            <a:r>
              <a:rPr lang="en-US" sz="3557" b="1" u="none" dirty="0">
                <a:solidFill>
                  <a:srgbClr val="2B2B2B"/>
                </a:solidFill>
                <a:latin typeface="Agrandir"/>
                <a:ea typeface="Agrandir"/>
                <a:cs typeface="Agrandir"/>
                <a:sym typeface="Agrandir"/>
              </a:rPr>
              <a:t>.</a:t>
            </a:r>
          </a:p>
        </p:txBody>
      </p:sp>
      <p:sp>
        <p:nvSpPr>
          <p:cNvPr id="16" name="Can 15">
            <a:extLst>
              <a:ext uri="{FF2B5EF4-FFF2-40B4-BE49-F238E27FC236}">
                <a16:creationId xmlns:a16="http://schemas.microsoft.com/office/drawing/2014/main" id="{447AC978-63D0-EC0E-B2E5-EE649C8FA29E}"/>
              </a:ext>
            </a:extLst>
          </p:cNvPr>
          <p:cNvSpPr/>
          <p:nvPr/>
        </p:nvSpPr>
        <p:spPr>
          <a:xfrm>
            <a:off x="10873946" y="234176"/>
            <a:ext cx="1081752" cy="646331"/>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66833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E571F-69FD-084B-AFD3-2F22D8FEB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1904"/>
          </a:xfrm>
          <a:prstGeom prst="rect">
            <a:avLst/>
          </a:prstGeom>
        </p:spPr>
      </p:pic>
      <p:sp>
        <p:nvSpPr>
          <p:cNvPr id="2" name="Rectangle: Top Corners Rounded 1">
            <a:extLst>
              <a:ext uri="{FF2B5EF4-FFF2-40B4-BE49-F238E27FC236}">
                <a16:creationId xmlns:a16="http://schemas.microsoft.com/office/drawing/2014/main" id="{F2ABFC73-3833-B4CB-831D-87E028B05473}"/>
              </a:ext>
            </a:extLst>
          </p:cNvPr>
          <p:cNvSpPr/>
          <p:nvPr/>
        </p:nvSpPr>
        <p:spPr>
          <a:xfrm>
            <a:off x="0" y="4559643"/>
            <a:ext cx="12192000" cy="2298357"/>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Top Corners Rounded 2">
            <a:extLst>
              <a:ext uri="{FF2B5EF4-FFF2-40B4-BE49-F238E27FC236}">
                <a16:creationId xmlns:a16="http://schemas.microsoft.com/office/drawing/2014/main" id="{168E0CB9-5CC3-8D29-E0D3-42D755AE6B3B}"/>
              </a:ext>
            </a:extLst>
          </p:cNvPr>
          <p:cNvSpPr/>
          <p:nvPr/>
        </p:nvSpPr>
        <p:spPr>
          <a:xfrm>
            <a:off x="197708" y="4806778"/>
            <a:ext cx="11825416" cy="2051223"/>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0" dirty="0">
                <a:solidFill>
                  <a:schemeClr val="tx1"/>
                </a:solidFill>
                <a:effectLst/>
                <a:latin typeface="Montserrat" panose="00000500000000000000" pitchFamily="2" charset="0"/>
              </a:rPr>
              <a:t>"Air travel is the safest form of travel."</a:t>
            </a:r>
            <a:endParaRPr lang="en-US" sz="3200" b="1" dirty="0">
              <a:solidFill>
                <a:schemeClr val="tx1"/>
              </a:solidFill>
              <a:latin typeface="Montserrat" panose="00000500000000000000" pitchFamily="2" charset="0"/>
            </a:endParaRPr>
          </a:p>
        </p:txBody>
      </p:sp>
    </p:spTree>
    <p:extLst>
      <p:ext uri="{BB962C8B-B14F-4D97-AF65-F5344CB8AC3E}">
        <p14:creationId xmlns:p14="http://schemas.microsoft.com/office/powerpoint/2010/main" val="6429373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F2ABFC73-3833-B4CB-831D-87E028B05473}"/>
              </a:ext>
            </a:extLst>
          </p:cNvPr>
          <p:cNvSpPr/>
          <p:nvPr/>
        </p:nvSpPr>
        <p:spPr>
          <a:xfrm>
            <a:off x="0" y="4559643"/>
            <a:ext cx="12192000" cy="2298357"/>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GeminiJets for Delta Air Lines Thank You for Airbus A321 N391DN 1:400  DIECAST Aircraft Pre-builded Model">
            <a:extLst>
              <a:ext uri="{FF2B5EF4-FFF2-40B4-BE49-F238E27FC236}">
                <a16:creationId xmlns:a16="http://schemas.microsoft.com/office/drawing/2014/main" id="{1530F983-9CD6-6411-80A3-128215A62E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07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8F783F5A-5038-FA7C-18E6-701C7EB855A4}"/>
              </a:ext>
            </a:extLst>
          </p:cNvPr>
          <p:cNvGrpSpPr/>
          <p:nvPr/>
        </p:nvGrpSpPr>
        <p:grpSpPr>
          <a:xfrm>
            <a:off x="130776" y="910358"/>
            <a:ext cx="11930449" cy="5227860"/>
            <a:chOff x="142103" y="783702"/>
            <a:chExt cx="11930449" cy="5227860"/>
          </a:xfrm>
        </p:grpSpPr>
        <p:pic>
          <p:nvPicPr>
            <p:cNvPr id="2" name="Picture 4" descr="Where are Europe's best airports? Passenger survey reveals some surprising  results | Euronews">
              <a:extLst>
                <a:ext uri="{FF2B5EF4-FFF2-40B4-BE49-F238E27FC236}">
                  <a16:creationId xmlns:a16="http://schemas.microsoft.com/office/drawing/2014/main" id="{9A9E32D4-B6BC-8FE9-BB7B-809616C27B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007"/>
            <a:stretch/>
          </p:blipFill>
          <p:spPr bwMode="auto">
            <a:xfrm>
              <a:off x="5075131" y="1538417"/>
              <a:ext cx="6997421" cy="4473145"/>
            </a:xfrm>
            <a:prstGeom prst="roundRect">
              <a:avLst/>
            </a:prstGeom>
            <a:noFill/>
            <a:extLst>
              <a:ext uri="{909E8E84-426E-40DD-AFC4-6F175D3DCCD1}">
                <a14:hiddenFill xmlns:a14="http://schemas.microsoft.com/office/drawing/2010/main">
                  <a:solidFill>
                    <a:srgbClr val="FFFFFF"/>
                  </a:solidFill>
                </a14:hiddenFill>
              </a:ext>
            </a:extLst>
          </p:spPr>
        </p:pic>
        <p:sp>
          <p:nvSpPr>
            <p:cNvPr id="4" name="Circle: Hollow 3">
              <a:extLst>
                <a:ext uri="{FF2B5EF4-FFF2-40B4-BE49-F238E27FC236}">
                  <a16:creationId xmlns:a16="http://schemas.microsoft.com/office/drawing/2014/main" id="{19A29DFB-1E19-AAC5-227F-687040253500}"/>
                </a:ext>
              </a:extLst>
            </p:cNvPr>
            <p:cNvSpPr/>
            <p:nvPr/>
          </p:nvSpPr>
          <p:spPr>
            <a:xfrm>
              <a:off x="142103" y="2367587"/>
              <a:ext cx="358346" cy="358346"/>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Circle: Hollow 4">
              <a:extLst>
                <a:ext uri="{FF2B5EF4-FFF2-40B4-BE49-F238E27FC236}">
                  <a16:creationId xmlns:a16="http://schemas.microsoft.com/office/drawing/2014/main" id="{EB346B42-0FA3-398B-7426-7A77CDC2F7F2}"/>
                </a:ext>
              </a:extLst>
            </p:cNvPr>
            <p:cNvSpPr/>
            <p:nvPr/>
          </p:nvSpPr>
          <p:spPr>
            <a:xfrm>
              <a:off x="11634443" y="1270034"/>
              <a:ext cx="358346" cy="358346"/>
            </a:xfrm>
            <a:prstGeom prst="donu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9" name="Group 18">
              <a:extLst>
                <a:ext uri="{FF2B5EF4-FFF2-40B4-BE49-F238E27FC236}">
                  <a16:creationId xmlns:a16="http://schemas.microsoft.com/office/drawing/2014/main" id="{2B932B9A-E1AF-1908-B271-A7DCCE59B8A7}"/>
                </a:ext>
              </a:extLst>
            </p:cNvPr>
            <p:cNvGrpSpPr/>
            <p:nvPr/>
          </p:nvGrpSpPr>
          <p:grpSpPr>
            <a:xfrm>
              <a:off x="475013" y="783702"/>
              <a:ext cx="10566767" cy="4145378"/>
              <a:chOff x="475013" y="783702"/>
              <a:chExt cx="10566767" cy="4145378"/>
            </a:xfrm>
          </p:grpSpPr>
          <p:sp>
            <p:nvSpPr>
              <p:cNvPr id="6" name="TextBox 5">
                <a:extLst>
                  <a:ext uri="{FF2B5EF4-FFF2-40B4-BE49-F238E27FC236}">
                    <a16:creationId xmlns:a16="http://schemas.microsoft.com/office/drawing/2014/main" id="{7D6A39C3-30A4-F763-15B2-3E68BDC1479B}"/>
                  </a:ext>
                </a:extLst>
              </p:cNvPr>
              <p:cNvSpPr txBox="1"/>
              <p:nvPr/>
            </p:nvSpPr>
            <p:spPr>
              <a:xfrm>
                <a:off x="680471" y="783702"/>
                <a:ext cx="5212015" cy="769441"/>
              </a:xfrm>
              <a:prstGeom prst="rect">
                <a:avLst/>
              </a:prstGeom>
              <a:noFill/>
            </p:spPr>
            <p:txBody>
              <a:bodyPr wrap="square" rtlCol="0">
                <a:spAutoFit/>
              </a:bodyPr>
              <a:lstStyle/>
              <a:p>
                <a:r>
                  <a:rPr lang="en-IN" sz="4400" b="1" u="sng" dirty="0">
                    <a:solidFill>
                      <a:schemeClr val="tx1">
                        <a:lumMod val="75000"/>
                        <a:lumOff val="25000"/>
                      </a:schemeClr>
                    </a:solidFill>
                    <a:latin typeface="Montserrat" panose="00000500000000000000" pitchFamily="2" charset="0"/>
                    <a:cs typeface="Segoe UI" panose="020B0502040204020203" pitchFamily="34" charset="0"/>
                  </a:rPr>
                  <a:t>Today’s Agenda</a:t>
                </a:r>
              </a:p>
            </p:txBody>
          </p:sp>
          <p:grpSp>
            <p:nvGrpSpPr>
              <p:cNvPr id="18" name="Group 17">
                <a:extLst>
                  <a:ext uri="{FF2B5EF4-FFF2-40B4-BE49-F238E27FC236}">
                    <a16:creationId xmlns:a16="http://schemas.microsoft.com/office/drawing/2014/main" id="{C571E689-EAC1-48DF-DAC5-EC2FF51DF0FF}"/>
                  </a:ext>
                </a:extLst>
              </p:cNvPr>
              <p:cNvGrpSpPr/>
              <p:nvPr/>
            </p:nvGrpSpPr>
            <p:grpSpPr>
              <a:xfrm>
                <a:off x="475013" y="2828431"/>
                <a:ext cx="10566767" cy="2100649"/>
                <a:chOff x="475013" y="2828431"/>
                <a:chExt cx="10566767" cy="2100649"/>
              </a:xfrm>
            </p:grpSpPr>
            <p:sp>
              <p:nvSpPr>
                <p:cNvPr id="3" name="Rectangle: Rounded Corners 2">
                  <a:extLst>
                    <a:ext uri="{FF2B5EF4-FFF2-40B4-BE49-F238E27FC236}">
                      <a16:creationId xmlns:a16="http://schemas.microsoft.com/office/drawing/2014/main" id="{555DA05C-F3E5-A23D-CC80-0F728B132632}"/>
                    </a:ext>
                  </a:extLst>
                </p:cNvPr>
                <p:cNvSpPr/>
                <p:nvPr/>
              </p:nvSpPr>
              <p:spPr>
                <a:xfrm>
                  <a:off x="475013" y="2828431"/>
                  <a:ext cx="10503243" cy="2100649"/>
                </a:xfrm>
                <a:prstGeom prst="roundRect">
                  <a:avLst>
                    <a:gd name="adj" fmla="val 11961"/>
                  </a:avLst>
                </a:prstGeom>
                <a:solidFill>
                  <a:schemeClr val="accent5">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AF940EEC-A2D5-583F-1C23-470E0115D0F1}"/>
                    </a:ext>
                  </a:extLst>
                </p:cNvPr>
                <p:cNvGrpSpPr/>
                <p:nvPr/>
              </p:nvGrpSpPr>
              <p:grpSpPr>
                <a:xfrm>
                  <a:off x="505326" y="2961354"/>
                  <a:ext cx="10536454" cy="692438"/>
                  <a:chOff x="505326" y="2961354"/>
                  <a:chExt cx="10536454" cy="692438"/>
                </a:xfrm>
              </p:grpSpPr>
              <p:grpSp>
                <p:nvGrpSpPr>
                  <p:cNvPr id="15" name="Group 14">
                    <a:extLst>
                      <a:ext uri="{FF2B5EF4-FFF2-40B4-BE49-F238E27FC236}">
                        <a16:creationId xmlns:a16="http://schemas.microsoft.com/office/drawing/2014/main" id="{1826C864-C78C-CEB7-004C-78556A190DBC}"/>
                      </a:ext>
                    </a:extLst>
                  </p:cNvPr>
                  <p:cNvGrpSpPr/>
                  <p:nvPr/>
                </p:nvGrpSpPr>
                <p:grpSpPr>
                  <a:xfrm>
                    <a:off x="505326" y="3005553"/>
                    <a:ext cx="4127012" cy="614170"/>
                    <a:chOff x="505326" y="3005553"/>
                    <a:chExt cx="4127012" cy="614170"/>
                  </a:xfrm>
                </p:grpSpPr>
                <p:sp>
                  <p:nvSpPr>
                    <p:cNvPr id="7" name="Oval 6">
                      <a:extLst>
                        <a:ext uri="{FF2B5EF4-FFF2-40B4-BE49-F238E27FC236}">
                          <a16:creationId xmlns:a16="http://schemas.microsoft.com/office/drawing/2014/main" id="{F09832CD-CE1D-0A8E-867D-7CE58C9C9191}"/>
                        </a:ext>
                      </a:extLst>
                    </p:cNvPr>
                    <p:cNvSpPr/>
                    <p:nvPr/>
                  </p:nvSpPr>
                  <p:spPr>
                    <a:xfrm>
                      <a:off x="505326" y="3005553"/>
                      <a:ext cx="951471" cy="6141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75000"/>
                              <a:lumOff val="25000"/>
                            </a:schemeClr>
                          </a:solidFill>
                          <a:latin typeface="Montserrat" panose="00000500000000000000" pitchFamily="2" charset="0"/>
                        </a:rPr>
                        <a:t>01</a:t>
                      </a:r>
                    </a:p>
                  </p:txBody>
                </p:sp>
                <p:sp>
                  <p:nvSpPr>
                    <p:cNvPr id="10" name="TextBox 9">
                      <a:extLst>
                        <a:ext uri="{FF2B5EF4-FFF2-40B4-BE49-F238E27FC236}">
                          <a16:creationId xmlns:a16="http://schemas.microsoft.com/office/drawing/2014/main" id="{EA9E2C07-C0F0-7F72-B62F-97DDE48C311C}"/>
                        </a:ext>
                      </a:extLst>
                    </p:cNvPr>
                    <p:cNvSpPr txBox="1"/>
                    <p:nvPr/>
                  </p:nvSpPr>
                  <p:spPr>
                    <a:xfrm>
                      <a:off x="1487110" y="3064542"/>
                      <a:ext cx="3145228" cy="461665"/>
                    </a:xfrm>
                    <a:prstGeom prst="rect">
                      <a:avLst/>
                    </a:prstGeom>
                    <a:noFill/>
                  </p:spPr>
                  <p:txBody>
                    <a:bodyPr wrap="square" rtlCol="0">
                      <a:spAutoFit/>
                    </a:bodyPr>
                    <a:lstStyle/>
                    <a:p>
                      <a:r>
                        <a:rPr lang="en-US" sz="2400" b="1" dirty="0">
                          <a:solidFill>
                            <a:schemeClr val="bg1"/>
                          </a:solidFill>
                          <a:latin typeface="Lora" pitchFamily="2" charset="0"/>
                          <a:cs typeface="Segoe UI" panose="020B0502040204020203" pitchFamily="34" charset="0"/>
                        </a:rPr>
                        <a:t>Purpose of Project</a:t>
                      </a:r>
                      <a:endParaRPr lang="en-IN" sz="2400" b="1" dirty="0">
                        <a:solidFill>
                          <a:schemeClr val="bg1"/>
                        </a:solidFill>
                        <a:latin typeface="Lora" pitchFamily="2" charset="0"/>
                        <a:cs typeface="Segoe UI" panose="020B0502040204020203" pitchFamily="34" charset="0"/>
                      </a:endParaRPr>
                    </a:p>
                  </p:txBody>
                </p:sp>
              </p:grpSp>
              <p:grpSp>
                <p:nvGrpSpPr>
                  <p:cNvPr id="16" name="Group 15">
                    <a:extLst>
                      <a:ext uri="{FF2B5EF4-FFF2-40B4-BE49-F238E27FC236}">
                        <a16:creationId xmlns:a16="http://schemas.microsoft.com/office/drawing/2014/main" id="{59DE9699-3A6F-7D27-3C02-6174555E58B3}"/>
                      </a:ext>
                    </a:extLst>
                  </p:cNvPr>
                  <p:cNvGrpSpPr/>
                  <p:nvPr/>
                </p:nvGrpSpPr>
                <p:grpSpPr>
                  <a:xfrm>
                    <a:off x="4775163" y="2961354"/>
                    <a:ext cx="6266617" cy="692438"/>
                    <a:chOff x="4775163" y="2961354"/>
                    <a:chExt cx="6266617" cy="692438"/>
                  </a:xfrm>
                </p:grpSpPr>
                <p:grpSp>
                  <p:nvGrpSpPr>
                    <p:cNvPr id="14" name="Group 13">
                      <a:extLst>
                        <a:ext uri="{FF2B5EF4-FFF2-40B4-BE49-F238E27FC236}">
                          <a16:creationId xmlns:a16="http://schemas.microsoft.com/office/drawing/2014/main" id="{758B2356-B703-1221-DCB5-1E017A3952D6}"/>
                        </a:ext>
                      </a:extLst>
                    </p:cNvPr>
                    <p:cNvGrpSpPr/>
                    <p:nvPr/>
                  </p:nvGrpSpPr>
                  <p:grpSpPr>
                    <a:xfrm>
                      <a:off x="4775163" y="2961354"/>
                      <a:ext cx="3257562" cy="692438"/>
                      <a:chOff x="4775163" y="2961354"/>
                      <a:chExt cx="3257562" cy="692438"/>
                    </a:xfrm>
                  </p:grpSpPr>
                  <p:sp>
                    <p:nvSpPr>
                      <p:cNvPr id="8" name="Oval 7">
                        <a:extLst>
                          <a:ext uri="{FF2B5EF4-FFF2-40B4-BE49-F238E27FC236}">
                            <a16:creationId xmlns:a16="http://schemas.microsoft.com/office/drawing/2014/main" id="{74016419-FC0C-E691-E60A-1FB62B60708F}"/>
                          </a:ext>
                        </a:extLst>
                      </p:cNvPr>
                      <p:cNvSpPr/>
                      <p:nvPr/>
                    </p:nvSpPr>
                    <p:spPr>
                      <a:xfrm>
                        <a:off x="4775163" y="2961354"/>
                        <a:ext cx="951471" cy="6924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75000"/>
                                <a:lumOff val="25000"/>
                              </a:schemeClr>
                            </a:solidFill>
                            <a:latin typeface="Montserrat" panose="00000500000000000000" pitchFamily="2" charset="0"/>
                          </a:rPr>
                          <a:t>02</a:t>
                        </a:r>
                      </a:p>
                    </p:txBody>
                  </p:sp>
                  <p:sp>
                    <p:nvSpPr>
                      <p:cNvPr id="11" name="TextBox 10">
                        <a:extLst>
                          <a:ext uri="{FF2B5EF4-FFF2-40B4-BE49-F238E27FC236}">
                            <a16:creationId xmlns:a16="http://schemas.microsoft.com/office/drawing/2014/main" id="{21E0A86D-C369-AA00-2CA4-72D63904DE20}"/>
                          </a:ext>
                        </a:extLst>
                      </p:cNvPr>
                      <p:cNvSpPr txBox="1"/>
                      <p:nvPr/>
                    </p:nvSpPr>
                    <p:spPr>
                      <a:xfrm>
                        <a:off x="6031479" y="3014532"/>
                        <a:ext cx="2001246" cy="461665"/>
                      </a:xfrm>
                      <a:prstGeom prst="rect">
                        <a:avLst/>
                      </a:prstGeom>
                      <a:noFill/>
                    </p:spPr>
                    <p:txBody>
                      <a:bodyPr wrap="square" rtlCol="0">
                        <a:spAutoFit/>
                      </a:bodyPr>
                      <a:lstStyle/>
                      <a:p>
                        <a:r>
                          <a:rPr lang="en-US" sz="2400" b="1" dirty="0">
                            <a:solidFill>
                              <a:schemeClr val="bg1"/>
                            </a:solidFill>
                            <a:latin typeface="Lora" pitchFamily="2" charset="0"/>
                            <a:cs typeface="Segoe UI" panose="020B0502040204020203" pitchFamily="34" charset="0"/>
                          </a:rPr>
                          <a:t>Recap</a:t>
                        </a:r>
                        <a:endParaRPr lang="en-IN" sz="2400" b="1" dirty="0">
                          <a:solidFill>
                            <a:schemeClr val="bg1"/>
                          </a:solidFill>
                          <a:latin typeface="Lora" pitchFamily="2" charset="0"/>
                          <a:cs typeface="Segoe UI" panose="020B0502040204020203" pitchFamily="34" charset="0"/>
                        </a:endParaRPr>
                      </a:p>
                    </p:txBody>
                  </p:sp>
                </p:grpSp>
                <p:grpSp>
                  <p:nvGrpSpPr>
                    <p:cNvPr id="13" name="Group 12">
                      <a:extLst>
                        <a:ext uri="{FF2B5EF4-FFF2-40B4-BE49-F238E27FC236}">
                          <a16:creationId xmlns:a16="http://schemas.microsoft.com/office/drawing/2014/main" id="{5360EAE0-D794-D311-B7A3-5387EBD6CAF3}"/>
                        </a:ext>
                      </a:extLst>
                    </p:cNvPr>
                    <p:cNvGrpSpPr/>
                    <p:nvPr/>
                  </p:nvGrpSpPr>
                  <p:grpSpPr>
                    <a:xfrm>
                      <a:off x="7946238" y="2977131"/>
                      <a:ext cx="3095542" cy="614170"/>
                      <a:chOff x="7946238" y="2977131"/>
                      <a:chExt cx="3095542" cy="614170"/>
                    </a:xfrm>
                  </p:grpSpPr>
                  <p:sp>
                    <p:nvSpPr>
                      <p:cNvPr id="9" name="Oval 8">
                        <a:extLst>
                          <a:ext uri="{FF2B5EF4-FFF2-40B4-BE49-F238E27FC236}">
                            <a16:creationId xmlns:a16="http://schemas.microsoft.com/office/drawing/2014/main" id="{EE8B32E1-10FB-597A-79EC-A3679035453D}"/>
                          </a:ext>
                        </a:extLst>
                      </p:cNvPr>
                      <p:cNvSpPr/>
                      <p:nvPr/>
                    </p:nvSpPr>
                    <p:spPr>
                      <a:xfrm>
                        <a:off x="7946238" y="2977131"/>
                        <a:ext cx="951471" cy="6141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75000"/>
                                <a:lumOff val="25000"/>
                              </a:schemeClr>
                            </a:solidFill>
                            <a:latin typeface="Montserrat" panose="00000500000000000000" pitchFamily="2" charset="0"/>
                          </a:rPr>
                          <a:t>03</a:t>
                        </a:r>
                      </a:p>
                    </p:txBody>
                  </p:sp>
                  <p:sp>
                    <p:nvSpPr>
                      <p:cNvPr id="12" name="TextBox 11">
                        <a:extLst>
                          <a:ext uri="{FF2B5EF4-FFF2-40B4-BE49-F238E27FC236}">
                            <a16:creationId xmlns:a16="http://schemas.microsoft.com/office/drawing/2014/main" id="{532B8FA3-4032-F598-5B9D-91336D44368F}"/>
                          </a:ext>
                        </a:extLst>
                      </p:cNvPr>
                      <p:cNvSpPr txBox="1"/>
                      <p:nvPr/>
                    </p:nvSpPr>
                    <p:spPr>
                      <a:xfrm>
                        <a:off x="9040534" y="3005553"/>
                        <a:ext cx="2001246" cy="461665"/>
                      </a:xfrm>
                      <a:prstGeom prst="rect">
                        <a:avLst/>
                      </a:prstGeom>
                      <a:noFill/>
                    </p:spPr>
                    <p:txBody>
                      <a:bodyPr wrap="square" rtlCol="0">
                        <a:spAutoFit/>
                      </a:bodyPr>
                      <a:lstStyle/>
                      <a:p>
                        <a:r>
                          <a:rPr lang="en-US" sz="2400" b="1" dirty="0">
                            <a:solidFill>
                              <a:schemeClr val="bg1"/>
                            </a:solidFill>
                            <a:latin typeface="Lora" pitchFamily="2" charset="0"/>
                            <a:cs typeface="Segoe UI" panose="020B0502040204020203" pitchFamily="34" charset="0"/>
                          </a:rPr>
                          <a:t>Process</a:t>
                        </a:r>
                      </a:p>
                    </p:txBody>
                  </p:sp>
                </p:grpSp>
              </p:grpSp>
            </p:grpSp>
          </p:grpSp>
        </p:grpSp>
      </p:grpSp>
      <p:sp>
        <p:nvSpPr>
          <p:cNvPr id="21" name="Oval 20">
            <a:extLst>
              <a:ext uri="{FF2B5EF4-FFF2-40B4-BE49-F238E27FC236}">
                <a16:creationId xmlns:a16="http://schemas.microsoft.com/office/drawing/2014/main" id="{16C3A297-F094-7769-4478-94118850A616}"/>
              </a:ext>
            </a:extLst>
          </p:cNvPr>
          <p:cNvSpPr/>
          <p:nvPr/>
        </p:nvSpPr>
        <p:spPr>
          <a:xfrm>
            <a:off x="1824992" y="4093972"/>
            <a:ext cx="951471" cy="6141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75000"/>
                    <a:lumOff val="25000"/>
                  </a:schemeClr>
                </a:solidFill>
                <a:latin typeface="Montserrat" panose="00000500000000000000" pitchFamily="2" charset="0"/>
              </a:rPr>
              <a:t>04</a:t>
            </a:r>
          </a:p>
        </p:txBody>
      </p:sp>
      <p:sp>
        <p:nvSpPr>
          <p:cNvPr id="23" name="TextBox 22">
            <a:extLst>
              <a:ext uri="{FF2B5EF4-FFF2-40B4-BE49-F238E27FC236}">
                <a16:creationId xmlns:a16="http://schemas.microsoft.com/office/drawing/2014/main" id="{52117042-C282-9EA8-E281-6E442014CD39}"/>
              </a:ext>
            </a:extLst>
          </p:cNvPr>
          <p:cNvSpPr txBox="1"/>
          <p:nvPr/>
        </p:nvSpPr>
        <p:spPr>
          <a:xfrm>
            <a:off x="3189605" y="4157916"/>
            <a:ext cx="2001246" cy="461665"/>
          </a:xfrm>
          <a:prstGeom prst="rect">
            <a:avLst/>
          </a:prstGeom>
          <a:noFill/>
        </p:spPr>
        <p:txBody>
          <a:bodyPr wrap="square" rtlCol="0">
            <a:spAutoFit/>
          </a:bodyPr>
          <a:lstStyle/>
          <a:p>
            <a:r>
              <a:rPr lang="en-US" sz="2400" b="1" dirty="0">
                <a:solidFill>
                  <a:schemeClr val="bg1"/>
                </a:solidFill>
                <a:latin typeface="Lora" pitchFamily="2" charset="0"/>
                <a:cs typeface="Segoe UI" panose="020B0502040204020203" pitchFamily="34" charset="0"/>
              </a:rPr>
              <a:t>Insight’s</a:t>
            </a:r>
            <a:endParaRPr lang="en-IN" sz="2400" b="1" dirty="0">
              <a:solidFill>
                <a:schemeClr val="bg1"/>
              </a:solidFill>
              <a:latin typeface="Lora" pitchFamily="2" charset="0"/>
              <a:cs typeface="Segoe UI" panose="020B0502040204020203" pitchFamily="34" charset="0"/>
            </a:endParaRPr>
          </a:p>
        </p:txBody>
      </p:sp>
      <p:sp>
        <p:nvSpPr>
          <p:cNvPr id="24" name="Oval 23">
            <a:extLst>
              <a:ext uri="{FF2B5EF4-FFF2-40B4-BE49-F238E27FC236}">
                <a16:creationId xmlns:a16="http://schemas.microsoft.com/office/drawing/2014/main" id="{F020791A-669C-CF80-3000-CF77AD8E0E04}"/>
              </a:ext>
            </a:extLst>
          </p:cNvPr>
          <p:cNvSpPr/>
          <p:nvPr/>
        </p:nvSpPr>
        <p:spPr>
          <a:xfrm>
            <a:off x="5881159" y="4005411"/>
            <a:ext cx="951471" cy="6141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75000"/>
                    <a:lumOff val="25000"/>
                  </a:schemeClr>
                </a:solidFill>
                <a:latin typeface="Montserrat" panose="00000500000000000000" pitchFamily="2" charset="0"/>
              </a:rPr>
              <a:t>05</a:t>
            </a:r>
          </a:p>
        </p:txBody>
      </p:sp>
      <p:sp>
        <p:nvSpPr>
          <p:cNvPr id="31" name="TextBox 30">
            <a:extLst>
              <a:ext uri="{FF2B5EF4-FFF2-40B4-BE49-F238E27FC236}">
                <a16:creationId xmlns:a16="http://schemas.microsoft.com/office/drawing/2014/main" id="{13D2AEC8-2443-F410-1879-A5537C84E7D4}"/>
              </a:ext>
            </a:extLst>
          </p:cNvPr>
          <p:cNvSpPr txBox="1"/>
          <p:nvPr/>
        </p:nvSpPr>
        <p:spPr>
          <a:xfrm>
            <a:off x="7117217" y="4093972"/>
            <a:ext cx="2001246" cy="461665"/>
          </a:xfrm>
          <a:prstGeom prst="rect">
            <a:avLst/>
          </a:prstGeom>
          <a:noFill/>
        </p:spPr>
        <p:txBody>
          <a:bodyPr wrap="square" rtlCol="0">
            <a:spAutoFit/>
          </a:bodyPr>
          <a:lstStyle/>
          <a:p>
            <a:r>
              <a:rPr lang="en-US" sz="2400" b="1" dirty="0">
                <a:solidFill>
                  <a:schemeClr val="bg1"/>
                </a:solidFill>
                <a:latin typeface="Lora" pitchFamily="2" charset="0"/>
                <a:cs typeface="Segoe UI" panose="020B0502040204020203" pitchFamily="34" charset="0"/>
              </a:rPr>
              <a:t>Summary</a:t>
            </a:r>
          </a:p>
        </p:txBody>
      </p:sp>
      <p:sp>
        <p:nvSpPr>
          <p:cNvPr id="33" name="Can 32">
            <a:extLst>
              <a:ext uri="{FF2B5EF4-FFF2-40B4-BE49-F238E27FC236}">
                <a16:creationId xmlns:a16="http://schemas.microsoft.com/office/drawing/2014/main" id="{DFF128D5-50A0-B694-5E18-15A10775CDE7}"/>
              </a:ext>
            </a:extLst>
          </p:cNvPr>
          <p:cNvSpPr/>
          <p:nvPr/>
        </p:nvSpPr>
        <p:spPr>
          <a:xfrm>
            <a:off x="10873946" y="234176"/>
            <a:ext cx="1081752" cy="646331"/>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ircle: Hollow 19">
            <a:extLst>
              <a:ext uri="{FF2B5EF4-FFF2-40B4-BE49-F238E27FC236}">
                <a16:creationId xmlns:a16="http://schemas.microsoft.com/office/drawing/2014/main" id="{DE4437F0-DD56-FC36-B1D9-7630EC3984E0}"/>
              </a:ext>
            </a:extLst>
          </p:cNvPr>
          <p:cNvSpPr/>
          <p:nvPr/>
        </p:nvSpPr>
        <p:spPr>
          <a:xfrm>
            <a:off x="11460440" y="6199296"/>
            <a:ext cx="358346" cy="358346"/>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6703126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8F783F5A-5038-FA7C-18E6-701C7EB855A4}"/>
              </a:ext>
            </a:extLst>
          </p:cNvPr>
          <p:cNvGrpSpPr/>
          <p:nvPr/>
        </p:nvGrpSpPr>
        <p:grpSpPr>
          <a:xfrm>
            <a:off x="1490524" y="1118663"/>
            <a:ext cx="10701476" cy="4473145"/>
            <a:chOff x="1487109" y="1538417"/>
            <a:chExt cx="10585443" cy="4473145"/>
          </a:xfrm>
        </p:grpSpPr>
        <p:pic>
          <p:nvPicPr>
            <p:cNvPr id="2" name="Picture 4" descr="Where are Europe's best airports? Passenger survey reveals some surprising  results | Euronews">
              <a:extLst>
                <a:ext uri="{FF2B5EF4-FFF2-40B4-BE49-F238E27FC236}">
                  <a16:creationId xmlns:a16="http://schemas.microsoft.com/office/drawing/2014/main" id="{9A9E32D4-B6BC-8FE9-BB7B-809616C27B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007"/>
            <a:stretch/>
          </p:blipFill>
          <p:spPr bwMode="auto">
            <a:xfrm>
              <a:off x="5075131" y="1538417"/>
              <a:ext cx="6997421" cy="4473145"/>
            </a:xfrm>
            <a:prstGeom prst="round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A9E2C07-C0F0-7F72-B62F-97DDE48C311C}"/>
                </a:ext>
              </a:extLst>
            </p:cNvPr>
            <p:cNvSpPr txBox="1"/>
            <p:nvPr/>
          </p:nvSpPr>
          <p:spPr>
            <a:xfrm>
              <a:off x="1487110" y="3064542"/>
              <a:ext cx="3145228" cy="461665"/>
            </a:xfrm>
            <a:prstGeom prst="rect">
              <a:avLst/>
            </a:prstGeom>
            <a:noFill/>
          </p:spPr>
          <p:txBody>
            <a:bodyPr wrap="square" rtlCol="0">
              <a:spAutoFit/>
            </a:bodyPr>
            <a:lstStyle/>
            <a:p>
              <a:r>
                <a:rPr lang="en-US" sz="2400" dirty="0">
                  <a:solidFill>
                    <a:schemeClr val="bg1"/>
                  </a:solidFill>
                  <a:latin typeface="Lora" pitchFamily="2" charset="0"/>
                  <a:cs typeface="Segoe UI" panose="020B0502040204020203" pitchFamily="34" charset="0"/>
                </a:rPr>
                <a:t>Purpose of Project</a:t>
              </a:r>
              <a:endParaRPr lang="en-IN" sz="2400" dirty="0">
                <a:solidFill>
                  <a:schemeClr val="bg1"/>
                </a:solidFill>
                <a:latin typeface="Lora" pitchFamily="2" charset="0"/>
                <a:cs typeface="Segoe UI" panose="020B0502040204020203" pitchFamily="34" charset="0"/>
              </a:endParaRPr>
            </a:p>
          </p:txBody>
        </p:sp>
      </p:grpSp>
      <p:sp>
        <p:nvSpPr>
          <p:cNvPr id="23" name="TextBox 22">
            <a:extLst>
              <a:ext uri="{FF2B5EF4-FFF2-40B4-BE49-F238E27FC236}">
                <a16:creationId xmlns:a16="http://schemas.microsoft.com/office/drawing/2014/main" id="{52117042-C282-9EA8-E281-6E442014CD39}"/>
              </a:ext>
            </a:extLst>
          </p:cNvPr>
          <p:cNvSpPr txBox="1"/>
          <p:nvPr/>
        </p:nvSpPr>
        <p:spPr>
          <a:xfrm>
            <a:off x="3189605" y="4157916"/>
            <a:ext cx="2001246" cy="461665"/>
          </a:xfrm>
          <a:prstGeom prst="rect">
            <a:avLst/>
          </a:prstGeom>
          <a:noFill/>
        </p:spPr>
        <p:txBody>
          <a:bodyPr wrap="square" rtlCol="0">
            <a:spAutoFit/>
          </a:bodyPr>
          <a:lstStyle/>
          <a:p>
            <a:r>
              <a:rPr lang="en-US" sz="2400" dirty="0">
                <a:solidFill>
                  <a:schemeClr val="bg1"/>
                </a:solidFill>
                <a:latin typeface="Lora" pitchFamily="2" charset="0"/>
                <a:cs typeface="Segoe UI" panose="020B0502040204020203" pitchFamily="34" charset="0"/>
              </a:rPr>
              <a:t>Insight’s</a:t>
            </a:r>
            <a:endParaRPr lang="en-IN" sz="2400" dirty="0">
              <a:solidFill>
                <a:schemeClr val="bg1"/>
              </a:solidFill>
              <a:latin typeface="Lora" pitchFamily="2" charset="0"/>
              <a:cs typeface="Segoe UI" panose="020B0502040204020203" pitchFamily="34" charset="0"/>
            </a:endParaRPr>
          </a:p>
        </p:txBody>
      </p:sp>
      <p:sp>
        <p:nvSpPr>
          <p:cNvPr id="25" name="TextBox 24">
            <a:extLst>
              <a:ext uri="{FF2B5EF4-FFF2-40B4-BE49-F238E27FC236}">
                <a16:creationId xmlns:a16="http://schemas.microsoft.com/office/drawing/2014/main" id="{6EA2B7B5-DC5A-CC62-EF66-8AB0791E2939}"/>
              </a:ext>
            </a:extLst>
          </p:cNvPr>
          <p:cNvSpPr txBox="1"/>
          <p:nvPr/>
        </p:nvSpPr>
        <p:spPr>
          <a:xfrm>
            <a:off x="1410905" y="1194915"/>
            <a:ext cx="2636988" cy="461665"/>
          </a:xfrm>
          <a:prstGeom prst="rect">
            <a:avLst/>
          </a:prstGeom>
          <a:noFill/>
        </p:spPr>
        <p:txBody>
          <a:bodyPr wrap="square" rtlCol="0">
            <a:spAutoFit/>
          </a:bodyPr>
          <a:lstStyle/>
          <a:p>
            <a:r>
              <a:rPr lang="en-US" sz="2400" dirty="0">
                <a:solidFill>
                  <a:schemeClr val="bg1"/>
                </a:solidFill>
                <a:latin typeface="Lora" pitchFamily="2" charset="0"/>
                <a:cs typeface="Segoe UI" panose="020B0502040204020203" pitchFamily="34" charset="0"/>
              </a:rPr>
              <a:t>Recap</a:t>
            </a:r>
            <a:endParaRPr lang="en-IN" sz="2400" dirty="0">
              <a:solidFill>
                <a:schemeClr val="bg1"/>
              </a:solidFill>
              <a:latin typeface="Lora" pitchFamily="2" charset="0"/>
              <a:cs typeface="Segoe UI" panose="020B0502040204020203" pitchFamily="34" charset="0"/>
            </a:endParaRPr>
          </a:p>
        </p:txBody>
      </p:sp>
      <p:sp>
        <p:nvSpPr>
          <p:cNvPr id="26" name="TextBox 25">
            <a:extLst>
              <a:ext uri="{FF2B5EF4-FFF2-40B4-BE49-F238E27FC236}">
                <a16:creationId xmlns:a16="http://schemas.microsoft.com/office/drawing/2014/main" id="{0B2CA482-80AC-CE49-29DF-2E287804806A}"/>
              </a:ext>
            </a:extLst>
          </p:cNvPr>
          <p:cNvSpPr txBox="1"/>
          <p:nvPr/>
        </p:nvSpPr>
        <p:spPr>
          <a:xfrm>
            <a:off x="1076446" y="1153417"/>
            <a:ext cx="2636988" cy="461665"/>
          </a:xfrm>
          <a:prstGeom prst="rect">
            <a:avLst/>
          </a:prstGeom>
          <a:noFill/>
        </p:spPr>
        <p:txBody>
          <a:bodyPr wrap="square" rtlCol="0">
            <a:spAutoFit/>
          </a:bodyPr>
          <a:lstStyle/>
          <a:p>
            <a:r>
              <a:rPr lang="en-US" sz="2400" dirty="0">
                <a:solidFill>
                  <a:schemeClr val="bg1"/>
                </a:solidFill>
                <a:latin typeface="Lora" pitchFamily="2" charset="0"/>
                <a:cs typeface="Segoe UI" panose="020B0502040204020203" pitchFamily="34" charset="0"/>
              </a:rPr>
              <a:t>Recap</a:t>
            </a:r>
            <a:endParaRPr lang="en-IN" sz="2400" dirty="0">
              <a:solidFill>
                <a:schemeClr val="bg1"/>
              </a:solidFill>
              <a:latin typeface="Lora" pitchFamily="2" charset="0"/>
              <a:cs typeface="Segoe UI" panose="020B0502040204020203" pitchFamily="34" charset="0"/>
            </a:endParaRPr>
          </a:p>
        </p:txBody>
      </p:sp>
      <p:sp>
        <p:nvSpPr>
          <p:cNvPr id="27" name="TextBox 2">
            <a:extLst>
              <a:ext uri="{FF2B5EF4-FFF2-40B4-BE49-F238E27FC236}">
                <a16:creationId xmlns:a16="http://schemas.microsoft.com/office/drawing/2014/main" id="{C21694F3-E3E7-2766-F5FD-E6F0CDC4A6D5}"/>
              </a:ext>
            </a:extLst>
          </p:cNvPr>
          <p:cNvSpPr txBox="1"/>
          <p:nvPr/>
        </p:nvSpPr>
        <p:spPr>
          <a:xfrm>
            <a:off x="1035011" y="1201405"/>
            <a:ext cx="3254308" cy="375487"/>
          </a:xfrm>
          <a:prstGeom prst="rect">
            <a:avLst/>
          </a:prstGeom>
        </p:spPr>
        <p:txBody>
          <a:bodyPr lIns="0" tIns="0" rIns="0" bIns="0" rtlCol="0" anchor="t">
            <a:spAutoFit/>
          </a:bodyPr>
          <a:lstStyle/>
          <a:p>
            <a:pPr algn="l">
              <a:lnSpc>
                <a:spcPts val="3219"/>
              </a:lnSpc>
            </a:pPr>
            <a:r>
              <a:rPr lang="en-US" sz="2000" b="1" dirty="0" err="1">
                <a:solidFill>
                  <a:srgbClr val="2B2B2B"/>
                </a:solidFill>
                <a:latin typeface="Agrandir"/>
                <a:ea typeface="Agrandir"/>
                <a:cs typeface="Agrandir"/>
                <a:sym typeface="Agrandir"/>
              </a:rPr>
              <a:t>Manaswini</a:t>
            </a:r>
            <a:r>
              <a:rPr lang="en-US" sz="2000" b="1" dirty="0">
                <a:solidFill>
                  <a:srgbClr val="2B2B2B"/>
                </a:solidFill>
                <a:latin typeface="Agrandir"/>
                <a:ea typeface="Agrandir"/>
                <a:cs typeface="Agrandir"/>
                <a:sym typeface="Agrandir"/>
              </a:rPr>
              <a:t> Pilli</a:t>
            </a:r>
          </a:p>
        </p:txBody>
      </p:sp>
      <p:sp>
        <p:nvSpPr>
          <p:cNvPr id="28" name="TextBox 5">
            <a:extLst>
              <a:ext uri="{FF2B5EF4-FFF2-40B4-BE49-F238E27FC236}">
                <a16:creationId xmlns:a16="http://schemas.microsoft.com/office/drawing/2014/main" id="{3BA1C854-C6FA-A126-7800-1F3B4E05D55D}"/>
              </a:ext>
            </a:extLst>
          </p:cNvPr>
          <p:cNvSpPr txBox="1"/>
          <p:nvPr/>
        </p:nvSpPr>
        <p:spPr>
          <a:xfrm>
            <a:off x="1035011" y="1799712"/>
            <a:ext cx="3254308" cy="375487"/>
          </a:xfrm>
          <a:prstGeom prst="rect">
            <a:avLst/>
          </a:prstGeom>
        </p:spPr>
        <p:txBody>
          <a:bodyPr lIns="0" tIns="0" rIns="0" bIns="0" rtlCol="0" anchor="t">
            <a:spAutoFit/>
          </a:bodyPr>
          <a:lstStyle/>
          <a:p>
            <a:pPr algn="l">
              <a:lnSpc>
                <a:spcPts val="3219"/>
              </a:lnSpc>
            </a:pPr>
            <a:r>
              <a:rPr lang="en-US" sz="2000" b="1" dirty="0">
                <a:solidFill>
                  <a:srgbClr val="2B2B2B"/>
                </a:solidFill>
                <a:latin typeface="Agrandir"/>
                <a:ea typeface="Agrandir"/>
                <a:cs typeface="Agrandir"/>
                <a:sym typeface="Agrandir"/>
              </a:rPr>
              <a:t>Pawan </a:t>
            </a:r>
            <a:r>
              <a:rPr lang="en-US" sz="2000" b="1" dirty="0" err="1">
                <a:solidFill>
                  <a:srgbClr val="2B2B2B"/>
                </a:solidFill>
                <a:latin typeface="Agrandir"/>
                <a:ea typeface="Agrandir"/>
                <a:cs typeface="Agrandir"/>
                <a:sym typeface="Agrandir"/>
              </a:rPr>
              <a:t>Dilip</a:t>
            </a:r>
            <a:r>
              <a:rPr lang="en-US" sz="2000" b="1" dirty="0">
                <a:solidFill>
                  <a:srgbClr val="2B2B2B"/>
                </a:solidFill>
                <a:latin typeface="Agrandir"/>
                <a:ea typeface="Agrandir"/>
                <a:cs typeface="Agrandir"/>
                <a:sym typeface="Agrandir"/>
              </a:rPr>
              <a:t> Gaikwad</a:t>
            </a:r>
          </a:p>
        </p:txBody>
      </p:sp>
      <p:sp>
        <p:nvSpPr>
          <p:cNvPr id="29" name="TextBox 7">
            <a:extLst>
              <a:ext uri="{FF2B5EF4-FFF2-40B4-BE49-F238E27FC236}">
                <a16:creationId xmlns:a16="http://schemas.microsoft.com/office/drawing/2014/main" id="{5F27E7CB-5ACF-8E47-AA9C-CAC8C66A8E31}"/>
              </a:ext>
            </a:extLst>
          </p:cNvPr>
          <p:cNvSpPr txBox="1"/>
          <p:nvPr/>
        </p:nvSpPr>
        <p:spPr>
          <a:xfrm>
            <a:off x="1028930" y="2462635"/>
            <a:ext cx="3254308" cy="375487"/>
          </a:xfrm>
          <a:prstGeom prst="rect">
            <a:avLst/>
          </a:prstGeom>
        </p:spPr>
        <p:txBody>
          <a:bodyPr wrap="square" lIns="0" tIns="0" rIns="0" bIns="0" rtlCol="0" anchor="t">
            <a:spAutoFit/>
          </a:bodyPr>
          <a:lstStyle/>
          <a:p>
            <a:pPr algn="l">
              <a:lnSpc>
                <a:spcPts val="3219"/>
              </a:lnSpc>
            </a:pPr>
            <a:r>
              <a:rPr lang="en-US" sz="2000" b="1" dirty="0">
                <a:solidFill>
                  <a:srgbClr val="2B2B2B"/>
                </a:solidFill>
                <a:latin typeface="Agrandir"/>
                <a:ea typeface="Agrandir"/>
                <a:cs typeface="Agrandir"/>
                <a:sym typeface="Agrandir"/>
              </a:rPr>
              <a:t>Harsh </a:t>
            </a:r>
            <a:r>
              <a:rPr lang="en-US" sz="2000" b="1" dirty="0" err="1">
                <a:solidFill>
                  <a:srgbClr val="2B2B2B"/>
                </a:solidFill>
                <a:latin typeface="Agrandir"/>
                <a:ea typeface="Agrandir"/>
                <a:cs typeface="Agrandir"/>
                <a:sym typeface="Agrandir"/>
              </a:rPr>
              <a:t>Kalbande</a:t>
            </a:r>
            <a:endParaRPr lang="en-US" sz="2000" b="1" dirty="0">
              <a:solidFill>
                <a:srgbClr val="2B2B2B"/>
              </a:solidFill>
              <a:latin typeface="Agrandir"/>
              <a:ea typeface="Agrandir"/>
              <a:cs typeface="Agrandir"/>
              <a:sym typeface="Agrandir"/>
            </a:endParaRPr>
          </a:p>
        </p:txBody>
      </p:sp>
      <p:sp>
        <p:nvSpPr>
          <p:cNvPr id="30" name="TextBox 11">
            <a:extLst>
              <a:ext uri="{FF2B5EF4-FFF2-40B4-BE49-F238E27FC236}">
                <a16:creationId xmlns:a16="http://schemas.microsoft.com/office/drawing/2014/main" id="{E4D0F2BE-F1CD-0965-71D7-F1751F951F3F}"/>
              </a:ext>
            </a:extLst>
          </p:cNvPr>
          <p:cNvSpPr txBox="1"/>
          <p:nvPr/>
        </p:nvSpPr>
        <p:spPr>
          <a:xfrm>
            <a:off x="1028930" y="3117548"/>
            <a:ext cx="3254308" cy="365869"/>
          </a:xfrm>
          <a:prstGeom prst="rect">
            <a:avLst/>
          </a:prstGeom>
        </p:spPr>
        <p:txBody>
          <a:bodyPr lIns="0" tIns="0" rIns="0" bIns="0" rtlCol="0" anchor="t">
            <a:spAutoFit/>
          </a:bodyPr>
          <a:lstStyle/>
          <a:p>
            <a:pPr algn="l">
              <a:lnSpc>
                <a:spcPts val="3079"/>
              </a:lnSpc>
            </a:pPr>
            <a:r>
              <a:rPr lang="en-US" sz="2000" b="1" dirty="0" err="1">
                <a:solidFill>
                  <a:srgbClr val="2B2B2B"/>
                </a:solidFill>
                <a:latin typeface="Agrandir"/>
                <a:ea typeface="Agrandir"/>
                <a:cs typeface="Agrandir"/>
                <a:sym typeface="Agrandir"/>
              </a:rPr>
              <a:t>Ruchitha</a:t>
            </a:r>
            <a:r>
              <a:rPr lang="en-US" sz="2000" b="1" dirty="0">
                <a:solidFill>
                  <a:srgbClr val="2B2B2B"/>
                </a:solidFill>
                <a:latin typeface="Agrandir"/>
                <a:ea typeface="Agrandir"/>
                <a:cs typeface="Agrandir"/>
                <a:sym typeface="Agrandir"/>
              </a:rPr>
              <a:t> </a:t>
            </a:r>
            <a:r>
              <a:rPr lang="en-US" sz="2000" b="1" dirty="0" err="1">
                <a:solidFill>
                  <a:srgbClr val="2B2B2B"/>
                </a:solidFill>
                <a:latin typeface="Agrandir"/>
                <a:ea typeface="Agrandir"/>
                <a:cs typeface="Agrandir"/>
                <a:sym typeface="Agrandir"/>
              </a:rPr>
              <a:t>Karuturi</a:t>
            </a:r>
            <a:endParaRPr lang="en-US" sz="2000" b="1" dirty="0">
              <a:solidFill>
                <a:srgbClr val="2B2B2B"/>
              </a:solidFill>
              <a:latin typeface="Agrandir"/>
              <a:ea typeface="Agrandir"/>
              <a:cs typeface="Agrandir"/>
              <a:sym typeface="Agrandir"/>
            </a:endParaRPr>
          </a:p>
        </p:txBody>
      </p:sp>
      <p:sp>
        <p:nvSpPr>
          <p:cNvPr id="32" name="TextBox 14">
            <a:extLst>
              <a:ext uri="{FF2B5EF4-FFF2-40B4-BE49-F238E27FC236}">
                <a16:creationId xmlns:a16="http://schemas.microsoft.com/office/drawing/2014/main" id="{0A08F4BF-E219-03DC-6FE6-DAD3C2D4E0EB}"/>
              </a:ext>
            </a:extLst>
          </p:cNvPr>
          <p:cNvSpPr txBox="1"/>
          <p:nvPr/>
        </p:nvSpPr>
        <p:spPr>
          <a:xfrm>
            <a:off x="1028930" y="3677447"/>
            <a:ext cx="3254308" cy="375487"/>
          </a:xfrm>
          <a:prstGeom prst="rect">
            <a:avLst/>
          </a:prstGeom>
        </p:spPr>
        <p:txBody>
          <a:bodyPr lIns="0" tIns="0" rIns="0" bIns="0" rtlCol="0" anchor="t">
            <a:spAutoFit/>
          </a:bodyPr>
          <a:lstStyle/>
          <a:p>
            <a:pPr algn="l">
              <a:lnSpc>
                <a:spcPts val="3219"/>
              </a:lnSpc>
            </a:pPr>
            <a:r>
              <a:rPr lang="en-US" sz="2000" b="1" dirty="0" err="1">
                <a:solidFill>
                  <a:srgbClr val="2B2B2B"/>
                </a:solidFill>
                <a:latin typeface="Agrandir"/>
                <a:ea typeface="Agrandir"/>
                <a:cs typeface="Agrandir"/>
                <a:sym typeface="Agrandir"/>
              </a:rPr>
              <a:t>Neelima</a:t>
            </a:r>
            <a:r>
              <a:rPr lang="en-US" sz="2000" b="1" dirty="0">
                <a:solidFill>
                  <a:srgbClr val="2B2B2B"/>
                </a:solidFill>
                <a:latin typeface="Agrandir"/>
                <a:ea typeface="Agrandir"/>
                <a:cs typeface="Agrandir"/>
                <a:sym typeface="Agrandir"/>
              </a:rPr>
              <a:t> Deepthi </a:t>
            </a:r>
            <a:r>
              <a:rPr lang="en-US" sz="2000" b="1" dirty="0" err="1">
                <a:solidFill>
                  <a:srgbClr val="2B2B2B"/>
                </a:solidFill>
                <a:latin typeface="Agrandir"/>
                <a:ea typeface="Agrandir"/>
                <a:cs typeface="Agrandir"/>
                <a:sym typeface="Agrandir"/>
              </a:rPr>
              <a:t>Kocharla</a:t>
            </a:r>
            <a:endParaRPr lang="en-US" sz="2000" b="1" dirty="0">
              <a:solidFill>
                <a:srgbClr val="2B2B2B"/>
              </a:solidFill>
              <a:latin typeface="Agrandir"/>
              <a:ea typeface="Agrandir"/>
              <a:cs typeface="Agrandir"/>
              <a:sym typeface="Agrandir"/>
            </a:endParaRPr>
          </a:p>
        </p:txBody>
      </p:sp>
      <p:sp>
        <p:nvSpPr>
          <p:cNvPr id="33" name="TextBox 16">
            <a:extLst>
              <a:ext uri="{FF2B5EF4-FFF2-40B4-BE49-F238E27FC236}">
                <a16:creationId xmlns:a16="http://schemas.microsoft.com/office/drawing/2014/main" id="{1A43B59B-334B-55D2-F0BC-2C08D4912B8B}"/>
              </a:ext>
            </a:extLst>
          </p:cNvPr>
          <p:cNvSpPr txBox="1"/>
          <p:nvPr/>
        </p:nvSpPr>
        <p:spPr>
          <a:xfrm>
            <a:off x="7800153" y="7119012"/>
            <a:ext cx="3254308" cy="427355"/>
          </a:xfrm>
          <a:prstGeom prst="rect">
            <a:avLst/>
          </a:prstGeom>
        </p:spPr>
        <p:txBody>
          <a:bodyPr lIns="0" tIns="0" rIns="0" bIns="0" rtlCol="0" anchor="t">
            <a:spAutoFit/>
          </a:bodyPr>
          <a:lstStyle/>
          <a:p>
            <a:pPr algn="l">
              <a:lnSpc>
                <a:spcPts val="3219"/>
              </a:lnSpc>
            </a:pPr>
            <a:r>
              <a:rPr lang="en-US" sz="2299" dirty="0">
                <a:solidFill>
                  <a:srgbClr val="2B2B2B"/>
                </a:solidFill>
                <a:latin typeface="Agrandir"/>
                <a:ea typeface="Agrandir"/>
                <a:cs typeface="Agrandir"/>
                <a:sym typeface="Agrandir"/>
              </a:rPr>
              <a:t>Bhoomika </a:t>
            </a:r>
          </a:p>
        </p:txBody>
      </p:sp>
      <p:sp>
        <p:nvSpPr>
          <p:cNvPr id="36" name="TextBox 16">
            <a:extLst>
              <a:ext uri="{FF2B5EF4-FFF2-40B4-BE49-F238E27FC236}">
                <a16:creationId xmlns:a16="http://schemas.microsoft.com/office/drawing/2014/main" id="{E47416C5-405E-446B-7A36-CEA6EF6542A4}"/>
              </a:ext>
            </a:extLst>
          </p:cNvPr>
          <p:cNvSpPr txBox="1"/>
          <p:nvPr/>
        </p:nvSpPr>
        <p:spPr>
          <a:xfrm>
            <a:off x="1025015" y="4246964"/>
            <a:ext cx="3254308" cy="385618"/>
          </a:xfrm>
          <a:prstGeom prst="rect">
            <a:avLst/>
          </a:prstGeom>
        </p:spPr>
        <p:txBody>
          <a:bodyPr lIns="0" tIns="0" rIns="0" bIns="0" rtlCol="0" anchor="t">
            <a:spAutoFit/>
          </a:bodyPr>
          <a:lstStyle/>
          <a:p>
            <a:pPr>
              <a:lnSpc>
                <a:spcPts val="3219"/>
              </a:lnSpc>
            </a:pPr>
            <a:r>
              <a:rPr lang="en-US" sz="2000" b="1" dirty="0">
                <a:solidFill>
                  <a:srgbClr val="2B2B2B"/>
                </a:solidFill>
                <a:latin typeface="Agrandir"/>
                <a:ea typeface="Agrandir"/>
                <a:cs typeface="Agrandir"/>
                <a:sym typeface="Agrandir"/>
              </a:rPr>
              <a:t>Bhoomika Gowda </a:t>
            </a:r>
          </a:p>
        </p:txBody>
      </p:sp>
      <p:sp>
        <p:nvSpPr>
          <p:cNvPr id="38" name="TextBox 22">
            <a:extLst>
              <a:ext uri="{FF2B5EF4-FFF2-40B4-BE49-F238E27FC236}">
                <a16:creationId xmlns:a16="http://schemas.microsoft.com/office/drawing/2014/main" id="{9D0065D5-1D08-5A33-B072-B50BA0E7DD56}"/>
              </a:ext>
            </a:extLst>
          </p:cNvPr>
          <p:cNvSpPr txBox="1"/>
          <p:nvPr/>
        </p:nvSpPr>
        <p:spPr>
          <a:xfrm>
            <a:off x="3001199" y="-67359"/>
            <a:ext cx="5243646" cy="970394"/>
          </a:xfrm>
          <a:prstGeom prst="rect">
            <a:avLst/>
          </a:prstGeom>
        </p:spPr>
        <p:txBody>
          <a:bodyPr lIns="0" tIns="0" rIns="0" bIns="0" rtlCol="0" anchor="t">
            <a:spAutoFit/>
          </a:bodyPr>
          <a:lstStyle/>
          <a:p>
            <a:pPr marL="0" lvl="0" indent="0" algn="l">
              <a:lnSpc>
                <a:spcPts val="8399"/>
              </a:lnSpc>
              <a:spcBef>
                <a:spcPct val="0"/>
              </a:spcBef>
            </a:pPr>
            <a:r>
              <a:rPr lang="en-US" sz="4800" b="1" u="sng" dirty="0" err="1">
                <a:solidFill>
                  <a:srgbClr val="2B2B2B"/>
                </a:solidFill>
                <a:latin typeface="Agrandir"/>
                <a:ea typeface="Agrandir"/>
                <a:cs typeface="Agrandir"/>
                <a:sym typeface="Agrandir"/>
              </a:rPr>
              <a:t>Analytic’s</a:t>
            </a:r>
            <a:r>
              <a:rPr lang="en-US" sz="4800" b="1" u="sng" dirty="0">
                <a:solidFill>
                  <a:srgbClr val="2B2B2B"/>
                </a:solidFill>
                <a:latin typeface="Agrandir"/>
                <a:ea typeface="Agrandir"/>
                <a:cs typeface="Agrandir"/>
                <a:sym typeface="Agrandir"/>
              </a:rPr>
              <a:t> Team</a:t>
            </a:r>
          </a:p>
        </p:txBody>
      </p:sp>
      <p:sp>
        <p:nvSpPr>
          <p:cNvPr id="41" name="TextBox 19">
            <a:extLst>
              <a:ext uri="{FF2B5EF4-FFF2-40B4-BE49-F238E27FC236}">
                <a16:creationId xmlns:a16="http://schemas.microsoft.com/office/drawing/2014/main" id="{623A1141-885B-9C14-A1E1-94A7F172F20C}"/>
              </a:ext>
            </a:extLst>
          </p:cNvPr>
          <p:cNvSpPr txBox="1"/>
          <p:nvPr/>
        </p:nvSpPr>
        <p:spPr>
          <a:xfrm>
            <a:off x="1035011" y="4845271"/>
            <a:ext cx="3254308" cy="385618"/>
          </a:xfrm>
          <a:prstGeom prst="rect">
            <a:avLst/>
          </a:prstGeom>
        </p:spPr>
        <p:txBody>
          <a:bodyPr lIns="0" tIns="0" rIns="0" bIns="0" rtlCol="0" anchor="t">
            <a:spAutoFit/>
          </a:bodyPr>
          <a:lstStyle/>
          <a:p>
            <a:pPr>
              <a:lnSpc>
                <a:spcPts val="3219"/>
              </a:lnSpc>
            </a:pPr>
            <a:r>
              <a:rPr lang="en-US" sz="2299" b="1" dirty="0">
                <a:solidFill>
                  <a:srgbClr val="2B2B2B"/>
                </a:solidFill>
                <a:latin typeface="Agrandir"/>
                <a:ea typeface="Agrandir"/>
                <a:cs typeface="Agrandir"/>
                <a:sym typeface="Agrandir"/>
              </a:rPr>
              <a:t>Suhani</a:t>
            </a:r>
          </a:p>
        </p:txBody>
      </p:sp>
      <p:sp>
        <p:nvSpPr>
          <p:cNvPr id="42" name="Circle: Hollow 3">
            <a:extLst>
              <a:ext uri="{FF2B5EF4-FFF2-40B4-BE49-F238E27FC236}">
                <a16:creationId xmlns:a16="http://schemas.microsoft.com/office/drawing/2014/main" id="{B8A721A6-0DF2-A6F9-9A81-DC706853C058}"/>
              </a:ext>
            </a:extLst>
          </p:cNvPr>
          <p:cNvSpPr/>
          <p:nvPr/>
        </p:nvSpPr>
        <p:spPr>
          <a:xfrm>
            <a:off x="405619" y="1839779"/>
            <a:ext cx="358346" cy="335420"/>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Circle: Hollow 3">
            <a:extLst>
              <a:ext uri="{FF2B5EF4-FFF2-40B4-BE49-F238E27FC236}">
                <a16:creationId xmlns:a16="http://schemas.microsoft.com/office/drawing/2014/main" id="{9AF77FD9-CA2D-1D0E-4404-46C7AC3AAEDB}"/>
              </a:ext>
            </a:extLst>
          </p:cNvPr>
          <p:cNvSpPr/>
          <p:nvPr/>
        </p:nvSpPr>
        <p:spPr>
          <a:xfrm>
            <a:off x="403974" y="3756286"/>
            <a:ext cx="371294" cy="354673"/>
          </a:xfrm>
          <a:prstGeom prst="donut">
            <a:avLst>
              <a:gd name="adj" fmla="val 2483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Circle: Hollow 3">
            <a:extLst>
              <a:ext uri="{FF2B5EF4-FFF2-40B4-BE49-F238E27FC236}">
                <a16:creationId xmlns:a16="http://schemas.microsoft.com/office/drawing/2014/main" id="{292E1E63-29CF-96FE-05AD-229F5E245395}"/>
              </a:ext>
            </a:extLst>
          </p:cNvPr>
          <p:cNvSpPr/>
          <p:nvPr/>
        </p:nvSpPr>
        <p:spPr>
          <a:xfrm>
            <a:off x="405619" y="2541306"/>
            <a:ext cx="358346" cy="354673"/>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Circle: Hollow 3">
            <a:extLst>
              <a:ext uri="{FF2B5EF4-FFF2-40B4-BE49-F238E27FC236}">
                <a16:creationId xmlns:a16="http://schemas.microsoft.com/office/drawing/2014/main" id="{1DC6D293-7E88-7D2A-EFC0-FA4BD23C8023}"/>
              </a:ext>
            </a:extLst>
          </p:cNvPr>
          <p:cNvSpPr/>
          <p:nvPr/>
        </p:nvSpPr>
        <p:spPr>
          <a:xfrm>
            <a:off x="407455" y="3148796"/>
            <a:ext cx="371294" cy="354673"/>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Circle: Hollow 3">
            <a:extLst>
              <a:ext uri="{FF2B5EF4-FFF2-40B4-BE49-F238E27FC236}">
                <a16:creationId xmlns:a16="http://schemas.microsoft.com/office/drawing/2014/main" id="{8D0B258D-732A-BE0A-45BE-4BB9C739B9AD}"/>
              </a:ext>
            </a:extLst>
          </p:cNvPr>
          <p:cNvSpPr/>
          <p:nvPr/>
        </p:nvSpPr>
        <p:spPr>
          <a:xfrm>
            <a:off x="420403" y="4319193"/>
            <a:ext cx="358346" cy="354673"/>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Circle: Hollow 3">
            <a:extLst>
              <a:ext uri="{FF2B5EF4-FFF2-40B4-BE49-F238E27FC236}">
                <a16:creationId xmlns:a16="http://schemas.microsoft.com/office/drawing/2014/main" id="{FD9708C5-E57E-FB16-7674-26BD0CC5AB4E}"/>
              </a:ext>
            </a:extLst>
          </p:cNvPr>
          <p:cNvSpPr/>
          <p:nvPr/>
        </p:nvSpPr>
        <p:spPr>
          <a:xfrm>
            <a:off x="439363" y="4893835"/>
            <a:ext cx="358346" cy="354674"/>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Circle: Hollow 3">
            <a:extLst>
              <a:ext uri="{FF2B5EF4-FFF2-40B4-BE49-F238E27FC236}">
                <a16:creationId xmlns:a16="http://schemas.microsoft.com/office/drawing/2014/main" id="{A31EB275-17A2-093D-27D2-C055EEC3D7EB}"/>
              </a:ext>
            </a:extLst>
          </p:cNvPr>
          <p:cNvSpPr/>
          <p:nvPr/>
        </p:nvSpPr>
        <p:spPr>
          <a:xfrm>
            <a:off x="375548" y="1304693"/>
            <a:ext cx="358346" cy="310089"/>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Can 17">
            <a:extLst>
              <a:ext uri="{FF2B5EF4-FFF2-40B4-BE49-F238E27FC236}">
                <a16:creationId xmlns:a16="http://schemas.microsoft.com/office/drawing/2014/main" id="{70F20983-7619-8100-7BD9-CFFC834A7911}"/>
              </a:ext>
            </a:extLst>
          </p:cNvPr>
          <p:cNvSpPr/>
          <p:nvPr/>
        </p:nvSpPr>
        <p:spPr>
          <a:xfrm>
            <a:off x="10873946" y="234176"/>
            <a:ext cx="1081752" cy="646331"/>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529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B68B3F6-8146-A7D7-A074-F4838A5ECB71}"/>
              </a:ext>
            </a:extLst>
          </p:cNvPr>
          <p:cNvGrpSpPr/>
          <p:nvPr/>
        </p:nvGrpSpPr>
        <p:grpSpPr>
          <a:xfrm>
            <a:off x="94735" y="135924"/>
            <a:ext cx="5478162" cy="6586152"/>
            <a:chOff x="94735" y="135924"/>
            <a:chExt cx="5478162" cy="6586152"/>
          </a:xfrm>
        </p:grpSpPr>
        <p:grpSp>
          <p:nvGrpSpPr>
            <p:cNvPr id="16" name="Group 15">
              <a:extLst>
                <a:ext uri="{FF2B5EF4-FFF2-40B4-BE49-F238E27FC236}">
                  <a16:creationId xmlns:a16="http://schemas.microsoft.com/office/drawing/2014/main" id="{5022F13F-4411-A2AA-34A1-BB201225D256}"/>
                </a:ext>
              </a:extLst>
            </p:cNvPr>
            <p:cNvGrpSpPr/>
            <p:nvPr/>
          </p:nvGrpSpPr>
          <p:grpSpPr>
            <a:xfrm>
              <a:off x="94735" y="135924"/>
              <a:ext cx="5478162" cy="6586152"/>
              <a:chOff x="94735" y="135924"/>
              <a:chExt cx="5478162" cy="6586152"/>
            </a:xfrm>
          </p:grpSpPr>
          <p:sp>
            <p:nvSpPr>
              <p:cNvPr id="8" name="Freeform: Shape 7">
                <a:extLst>
                  <a:ext uri="{FF2B5EF4-FFF2-40B4-BE49-F238E27FC236}">
                    <a16:creationId xmlns:a16="http://schemas.microsoft.com/office/drawing/2014/main" id="{835A0850-7CAA-B95A-331A-3E78226CF7A6}"/>
                  </a:ext>
                </a:extLst>
              </p:cNvPr>
              <p:cNvSpPr/>
              <p:nvPr/>
            </p:nvSpPr>
            <p:spPr>
              <a:xfrm>
                <a:off x="94735" y="135924"/>
                <a:ext cx="5478162" cy="6586152"/>
              </a:xfrm>
              <a:custGeom>
                <a:avLst/>
                <a:gdLst>
                  <a:gd name="connsiteX0" fmla="*/ 341509 w 5478162"/>
                  <a:gd name="connsiteY0" fmla="*/ 0 h 6586152"/>
                  <a:gd name="connsiteX1" fmla="*/ 5478162 w 5478162"/>
                  <a:gd name="connsiteY1" fmla="*/ 0 h 6586152"/>
                  <a:gd name="connsiteX2" fmla="*/ 5478162 w 5478162"/>
                  <a:gd name="connsiteY2" fmla="*/ 6586152 h 6586152"/>
                  <a:gd name="connsiteX3" fmla="*/ 341509 w 5478162"/>
                  <a:gd name="connsiteY3" fmla="*/ 6586152 h 6586152"/>
                  <a:gd name="connsiteX4" fmla="*/ 0 w 5478162"/>
                  <a:gd name="connsiteY4" fmla="*/ 6244643 h 6586152"/>
                  <a:gd name="connsiteX5" fmla="*/ 0 w 5478162"/>
                  <a:gd name="connsiteY5" fmla="*/ 341509 h 6586152"/>
                  <a:gd name="connsiteX6" fmla="*/ 341509 w 5478162"/>
                  <a:gd name="connsiteY6" fmla="*/ 0 h 658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8162" h="6586152">
                    <a:moveTo>
                      <a:pt x="341509" y="0"/>
                    </a:moveTo>
                    <a:lnTo>
                      <a:pt x="5478162" y="0"/>
                    </a:lnTo>
                    <a:lnTo>
                      <a:pt x="5478162" y="6586152"/>
                    </a:lnTo>
                    <a:lnTo>
                      <a:pt x="341509" y="6586152"/>
                    </a:lnTo>
                    <a:cubicBezTo>
                      <a:pt x="152899" y="6586152"/>
                      <a:pt x="0" y="6433253"/>
                      <a:pt x="0" y="6244643"/>
                    </a:cubicBezTo>
                    <a:lnTo>
                      <a:pt x="0" y="341509"/>
                    </a:lnTo>
                    <a:cubicBezTo>
                      <a:pt x="0" y="152899"/>
                      <a:pt x="152899" y="0"/>
                      <a:pt x="3415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oup 14">
                <a:extLst>
                  <a:ext uri="{FF2B5EF4-FFF2-40B4-BE49-F238E27FC236}">
                    <a16:creationId xmlns:a16="http://schemas.microsoft.com/office/drawing/2014/main" id="{9D4E2885-9E4B-C6FF-7E94-E157ECB9CB3F}"/>
                  </a:ext>
                </a:extLst>
              </p:cNvPr>
              <p:cNvGrpSpPr/>
              <p:nvPr/>
            </p:nvGrpSpPr>
            <p:grpSpPr>
              <a:xfrm>
                <a:off x="345538" y="991120"/>
                <a:ext cx="4976557" cy="5387349"/>
                <a:chOff x="315349" y="1006967"/>
                <a:chExt cx="4976557" cy="5387349"/>
              </a:xfrm>
            </p:grpSpPr>
            <p:sp>
              <p:nvSpPr>
                <p:cNvPr id="14" name="Rectangle: Rounded Corners 13">
                  <a:extLst>
                    <a:ext uri="{FF2B5EF4-FFF2-40B4-BE49-F238E27FC236}">
                      <a16:creationId xmlns:a16="http://schemas.microsoft.com/office/drawing/2014/main" id="{088B4CE8-FD8E-99FA-9DDA-9C180E3DB1AB}"/>
                    </a:ext>
                  </a:extLst>
                </p:cNvPr>
                <p:cNvSpPr/>
                <p:nvPr/>
              </p:nvSpPr>
              <p:spPr>
                <a:xfrm>
                  <a:off x="315349" y="1192122"/>
                  <a:ext cx="4769708" cy="5202194"/>
                </a:xfrm>
                <a:prstGeom prst="roundRect">
                  <a:avLst>
                    <a:gd name="adj" fmla="val 526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FAA lifts ground stops; Austin airport expected to resume operations | KXAN  Austin">
                  <a:extLst>
                    <a:ext uri="{FF2B5EF4-FFF2-40B4-BE49-F238E27FC236}">
                      <a16:creationId xmlns:a16="http://schemas.microsoft.com/office/drawing/2014/main" id="{16E809DA-2613-0F79-E1EB-07BB4A39C9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426"/>
                <a:stretch/>
              </p:blipFill>
              <p:spPr bwMode="auto">
                <a:xfrm>
                  <a:off x="522198" y="1006967"/>
                  <a:ext cx="4769708" cy="5202194"/>
                </a:xfrm>
                <a:prstGeom prst="roundRect">
                  <a:avLst>
                    <a:gd name="adj" fmla="val 6304"/>
                  </a:avLst>
                </a:prstGeom>
                <a:noFill/>
                <a:extLst>
                  <a:ext uri="{909E8E84-426E-40DD-AFC4-6F175D3DCCD1}">
                    <a14:hiddenFill xmlns:a14="http://schemas.microsoft.com/office/drawing/2010/main">
                      <a:solidFill>
                        <a:srgbClr val="FFFFFF"/>
                      </a:solidFill>
                    </a14:hiddenFill>
                  </a:ext>
                </a:extLst>
              </p:spPr>
            </p:pic>
          </p:grpSp>
        </p:grpSp>
        <p:grpSp>
          <p:nvGrpSpPr>
            <p:cNvPr id="11" name="Group 10">
              <a:extLst>
                <a:ext uri="{FF2B5EF4-FFF2-40B4-BE49-F238E27FC236}">
                  <a16:creationId xmlns:a16="http://schemas.microsoft.com/office/drawing/2014/main" id="{6B75D53C-74EA-8F21-A612-C53B41099CC5}"/>
                </a:ext>
              </a:extLst>
            </p:cNvPr>
            <p:cNvGrpSpPr/>
            <p:nvPr/>
          </p:nvGrpSpPr>
          <p:grpSpPr>
            <a:xfrm>
              <a:off x="195934" y="221869"/>
              <a:ext cx="2013866" cy="652529"/>
              <a:chOff x="298447" y="-499327"/>
              <a:chExt cx="4771821" cy="1546156"/>
            </a:xfrm>
          </p:grpSpPr>
          <p:pic>
            <p:nvPicPr>
              <p:cNvPr id="12" name="Picture 11">
                <a:extLst>
                  <a:ext uri="{FF2B5EF4-FFF2-40B4-BE49-F238E27FC236}">
                    <a16:creationId xmlns:a16="http://schemas.microsoft.com/office/drawing/2014/main" id="{C4DC10ED-DC70-8692-DDB5-4BD51291FBE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7567"/>
                        </a14:imgEffect>
                        <a14:imgEffect>
                          <a14:saturation sat="0"/>
                        </a14:imgEffect>
                      </a14:imgLayer>
                    </a14:imgProps>
                  </a:ext>
                  <a:ext uri="{28A0092B-C50C-407E-A947-70E740481C1C}">
                    <a14:useLocalDpi xmlns:a14="http://schemas.microsoft.com/office/drawing/2010/main" val="0"/>
                  </a:ext>
                </a:extLst>
              </a:blip>
              <a:stretch>
                <a:fillRect/>
              </a:stretch>
            </p:blipFill>
            <p:spPr>
              <a:xfrm>
                <a:off x="298447" y="-499327"/>
                <a:ext cx="1546156" cy="1546156"/>
              </a:xfrm>
              <a:prstGeom prst="rect">
                <a:avLst/>
              </a:prstGeom>
              <a:noFill/>
            </p:spPr>
          </p:pic>
          <p:sp>
            <p:nvSpPr>
              <p:cNvPr id="13" name="TextBox 12">
                <a:extLst>
                  <a:ext uri="{FF2B5EF4-FFF2-40B4-BE49-F238E27FC236}">
                    <a16:creationId xmlns:a16="http://schemas.microsoft.com/office/drawing/2014/main" id="{46B6EF43-B6C4-DDCE-E99A-F2E17F0A93A5}"/>
                  </a:ext>
                </a:extLst>
              </p:cNvPr>
              <p:cNvSpPr txBox="1"/>
              <p:nvPr/>
            </p:nvSpPr>
            <p:spPr>
              <a:xfrm>
                <a:off x="2127645" y="-90885"/>
                <a:ext cx="2942623" cy="802198"/>
              </a:xfrm>
              <a:prstGeom prst="rect">
                <a:avLst/>
              </a:prstGeom>
              <a:noFill/>
            </p:spPr>
            <p:txBody>
              <a:bodyPr wrap="square">
                <a:spAutoFit/>
              </a:bodyPr>
              <a:lstStyle/>
              <a:p>
                <a:r>
                  <a:rPr lang="en-US" sz="1600" b="1" i="0" dirty="0">
                    <a:solidFill>
                      <a:schemeClr val="bg1"/>
                    </a:solidFill>
                    <a:effectLst/>
                    <a:latin typeface="Montserrat" panose="00000500000000000000" pitchFamily="2" charset="0"/>
                  </a:rPr>
                  <a:t>Air</a:t>
                </a:r>
                <a:r>
                  <a:rPr lang="en-US" sz="1600" b="1" i="0" dirty="0">
                    <a:solidFill>
                      <a:schemeClr val="tx2">
                        <a:lumMod val="75000"/>
                      </a:schemeClr>
                    </a:solidFill>
                    <a:effectLst/>
                    <a:latin typeface="Montserrat" panose="00000500000000000000" pitchFamily="2" charset="0"/>
                  </a:rPr>
                  <a:t>port</a:t>
                </a:r>
              </a:p>
            </p:txBody>
          </p:sp>
        </p:grpSp>
      </p:grpSp>
      <p:sp>
        <p:nvSpPr>
          <p:cNvPr id="20" name="Circle: Hollow 19">
            <a:extLst>
              <a:ext uri="{FF2B5EF4-FFF2-40B4-BE49-F238E27FC236}">
                <a16:creationId xmlns:a16="http://schemas.microsoft.com/office/drawing/2014/main" id="{812651B9-EF5E-7ACC-07AB-198DA0FF39C9}"/>
              </a:ext>
            </a:extLst>
          </p:cNvPr>
          <p:cNvSpPr/>
          <p:nvPr/>
        </p:nvSpPr>
        <p:spPr>
          <a:xfrm>
            <a:off x="11460440" y="6199296"/>
            <a:ext cx="358346" cy="358346"/>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58E0EE49-B0BA-0018-4C1B-37213ED1217E}"/>
              </a:ext>
            </a:extLst>
          </p:cNvPr>
          <p:cNvSpPr txBox="1"/>
          <p:nvPr/>
        </p:nvSpPr>
        <p:spPr>
          <a:xfrm>
            <a:off x="6161451" y="1823919"/>
            <a:ext cx="5478162" cy="501932"/>
          </a:xfrm>
          <a:prstGeom prst="rect">
            <a:avLst/>
          </a:prstGeom>
          <a:noFill/>
        </p:spPr>
        <p:txBody>
          <a:bodyPr wrap="square">
            <a:spAutoFit/>
          </a:bodyPr>
          <a:lstStyle/>
          <a:p>
            <a:pPr>
              <a:lnSpc>
                <a:spcPct val="150000"/>
              </a:lnSpc>
            </a:pPr>
            <a:endParaRPr lang="en-US" sz="2000" dirty="0">
              <a:solidFill>
                <a:schemeClr val="tx1">
                  <a:lumMod val="75000"/>
                  <a:lumOff val="25000"/>
                </a:schemeClr>
              </a:solidFill>
              <a:latin typeface="Montserrat" panose="00000500000000000000" pitchFamily="2" charset="0"/>
            </a:endParaRPr>
          </a:p>
        </p:txBody>
      </p:sp>
      <p:sp>
        <p:nvSpPr>
          <p:cNvPr id="3" name="TextBox 2">
            <a:extLst>
              <a:ext uri="{FF2B5EF4-FFF2-40B4-BE49-F238E27FC236}">
                <a16:creationId xmlns:a16="http://schemas.microsoft.com/office/drawing/2014/main" id="{24FB676E-DE3B-8458-523E-E29C1C49FCF5}"/>
              </a:ext>
            </a:extLst>
          </p:cNvPr>
          <p:cNvSpPr txBox="1"/>
          <p:nvPr/>
        </p:nvSpPr>
        <p:spPr>
          <a:xfrm>
            <a:off x="5969620" y="1997839"/>
            <a:ext cx="6099716" cy="2862322"/>
          </a:xfrm>
          <a:prstGeom prst="rect">
            <a:avLst/>
          </a:prstGeom>
          <a:noFill/>
        </p:spPr>
        <p:txBody>
          <a:bodyPr wrap="square">
            <a:spAutoFit/>
          </a:bodyPr>
          <a:lstStyle/>
          <a:p>
            <a:r>
              <a:rPr lang="en-US" sz="1800" i="1" u="none" dirty="0">
                <a:solidFill>
                  <a:srgbClr val="2B2B2B"/>
                </a:solidFill>
                <a:latin typeface="Agrandir"/>
                <a:ea typeface="Agrandir"/>
                <a:cs typeface="Agrandir"/>
                <a:sym typeface="Agrandir"/>
              </a:rPr>
              <a:t>The purpose of this data analysis project is to leverage historical and operational data from P798 High Cloud Airlines to gain actionable insights that can help improve operational efficiency, enhance customer satisfaction, and optimize key business areas such as flight schedules, pricing strategies, and resource allocation. By analyzing various datasets, such as flight performance, customer feedback, weather conditions, and operational metrics, this project aims to identify trends, uncover potential inefficiencies, and provide data-driven recommendations for better decision-making.</a:t>
            </a:r>
            <a:endParaRPr lang="en-US" i="1" dirty="0"/>
          </a:p>
        </p:txBody>
      </p:sp>
      <p:sp>
        <p:nvSpPr>
          <p:cNvPr id="4" name="TextBox 4">
            <a:extLst>
              <a:ext uri="{FF2B5EF4-FFF2-40B4-BE49-F238E27FC236}">
                <a16:creationId xmlns:a16="http://schemas.microsoft.com/office/drawing/2014/main" id="{F898FC84-6BD0-B525-F50C-01DAF3A2DF38}"/>
              </a:ext>
            </a:extLst>
          </p:cNvPr>
          <p:cNvSpPr txBox="1"/>
          <p:nvPr/>
        </p:nvSpPr>
        <p:spPr>
          <a:xfrm>
            <a:off x="3051715" y="742407"/>
            <a:ext cx="12184569" cy="943335"/>
          </a:xfrm>
          <a:prstGeom prst="rect">
            <a:avLst/>
          </a:prstGeom>
        </p:spPr>
        <p:txBody>
          <a:bodyPr lIns="0" tIns="0" rIns="0" bIns="0" rtlCol="0" anchor="t">
            <a:spAutoFit/>
          </a:bodyPr>
          <a:lstStyle/>
          <a:p>
            <a:pPr marL="0" lvl="0" indent="0" algn="l">
              <a:lnSpc>
                <a:spcPts val="8399"/>
              </a:lnSpc>
              <a:spcBef>
                <a:spcPct val="0"/>
              </a:spcBef>
            </a:pPr>
            <a:r>
              <a:rPr lang="en-US" sz="4000" dirty="0">
                <a:solidFill>
                  <a:srgbClr val="2B2B2B"/>
                </a:solidFill>
                <a:latin typeface="Agrandir"/>
                <a:ea typeface="Agrandir"/>
                <a:cs typeface="Agrandir"/>
                <a:sym typeface="Agrandir"/>
              </a:rPr>
              <a:t>                            </a:t>
            </a:r>
            <a:r>
              <a:rPr lang="en-US" sz="4000" b="1" u="sng" dirty="0">
                <a:solidFill>
                  <a:srgbClr val="2B2B2B"/>
                </a:solidFill>
                <a:latin typeface="Agrandir"/>
                <a:ea typeface="Agrandir"/>
                <a:cs typeface="Agrandir"/>
                <a:sym typeface="Agrandir"/>
              </a:rPr>
              <a:t>PURPOSE OF THE PROJECT</a:t>
            </a:r>
          </a:p>
        </p:txBody>
      </p:sp>
      <p:sp>
        <p:nvSpPr>
          <p:cNvPr id="7" name="Can 6">
            <a:extLst>
              <a:ext uri="{FF2B5EF4-FFF2-40B4-BE49-F238E27FC236}">
                <a16:creationId xmlns:a16="http://schemas.microsoft.com/office/drawing/2014/main" id="{6A1D1F55-3041-4BCE-BB60-3EDFB964431F}"/>
              </a:ext>
            </a:extLst>
          </p:cNvPr>
          <p:cNvSpPr/>
          <p:nvPr/>
        </p:nvSpPr>
        <p:spPr>
          <a:xfrm>
            <a:off x="10873946" y="234176"/>
            <a:ext cx="1081752" cy="646331"/>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4293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A9E2C07-C0F0-7F72-B62F-97DDE48C311C}"/>
              </a:ext>
            </a:extLst>
          </p:cNvPr>
          <p:cNvSpPr txBox="1"/>
          <p:nvPr/>
        </p:nvSpPr>
        <p:spPr>
          <a:xfrm>
            <a:off x="1370419" y="2679542"/>
            <a:ext cx="3179705" cy="461665"/>
          </a:xfrm>
          <a:prstGeom prst="rect">
            <a:avLst/>
          </a:prstGeom>
          <a:noFill/>
        </p:spPr>
        <p:txBody>
          <a:bodyPr wrap="square" rtlCol="0">
            <a:spAutoFit/>
          </a:bodyPr>
          <a:lstStyle/>
          <a:p>
            <a:r>
              <a:rPr lang="en-US" sz="2400" dirty="0">
                <a:solidFill>
                  <a:schemeClr val="bg1"/>
                </a:solidFill>
                <a:latin typeface="Lora" pitchFamily="2" charset="0"/>
                <a:cs typeface="Segoe UI" panose="020B0502040204020203" pitchFamily="34" charset="0"/>
              </a:rPr>
              <a:t>Purpose of Project</a:t>
            </a:r>
            <a:endParaRPr lang="en-IN" sz="2400" dirty="0">
              <a:solidFill>
                <a:schemeClr val="bg1"/>
              </a:solidFill>
              <a:latin typeface="Lora" pitchFamily="2" charset="0"/>
              <a:cs typeface="Segoe UI" panose="020B0502040204020203" pitchFamily="34" charset="0"/>
            </a:endParaRPr>
          </a:p>
        </p:txBody>
      </p:sp>
      <p:sp>
        <p:nvSpPr>
          <p:cNvPr id="23" name="TextBox 22">
            <a:extLst>
              <a:ext uri="{FF2B5EF4-FFF2-40B4-BE49-F238E27FC236}">
                <a16:creationId xmlns:a16="http://schemas.microsoft.com/office/drawing/2014/main" id="{52117042-C282-9EA8-E281-6E442014CD39}"/>
              </a:ext>
            </a:extLst>
          </p:cNvPr>
          <p:cNvSpPr txBox="1"/>
          <p:nvPr/>
        </p:nvSpPr>
        <p:spPr>
          <a:xfrm>
            <a:off x="3189605" y="4157916"/>
            <a:ext cx="2001246" cy="461665"/>
          </a:xfrm>
          <a:prstGeom prst="rect">
            <a:avLst/>
          </a:prstGeom>
          <a:noFill/>
        </p:spPr>
        <p:txBody>
          <a:bodyPr wrap="square" rtlCol="0">
            <a:spAutoFit/>
          </a:bodyPr>
          <a:lstStyle/>
          <a:p>
            <a:r>
              <a:rPr lang="en-US" sz="2400" dirty="0">
                <a:solidFill>
                  <a:schemeClr val="bg1"/>
                </a:solidFill>
                <a:latin typeface="Lora" pitchFamily="2" charset="0"/>
                <a:cs typeface="Segoe UI" panose="020B0502040204020203" pitchFamily="34" charset="0"/>
              </a:rPr>
              <a:t>Insight’s</a:t>
            </a:r>
            <a:endParaRPr lang="en-IN" sz="2400" dirty="0">
              <a:solidFill>
                <a:schemeClr val="bg1"/>
              </a:solidFill>
              <a:latin typeface="Lora" pitchFamily="2" charset="0"/>
              <a:cs typeface="Segoe UI" panose="020B0502040204020203" pitchFamily="34" charset="0"/>
            </a:endParaRPr>
          </a:p>
        </p:txBody>
      </p:sp>
      <p:sp>
        <p:nvSpPr>
          <p:cNvPr id="25" name="TextBox 24">
            <a:extLst>
              <a:ext uri="{FF2B5EF4-FFF2-40B4-BE49-F238E27FC236}">
                <a16:creationId xmlns:a16="http://schemas.microsoft.com/office/drawing/2014/main" id="{6EA2B7B5-DC5A-CC62-EF66-8AB0791E2939}"/>
              </a:ext>
            </a:extLst>
          </p:cNvPr>
          <p:cNvSpPr txBox="1"/>
          <p:nvPr/>
        </p:nvSpPr>
        <p:spPr>
          <a:xfrm>
            <a:off x="1410905" y="1194915"/>
            <a:ext cx="2636988" cy="461665"/>
          </a:xfrm>
          <a:prstGeom prst="rect">
            <a:avLst/>
          </a:prstGeom>
          <a:noFill/>
        </p:spPr>
        <p:txBody>
          <a:bodyPr wrap="square" rtlCol="0">
            <a:spAutoFit/>
          </a:bodyPr>
          <a:lstStyle/>
          <a:p>
            <a:r>
              <a:rPr lang="en-US" sz="2400" dirty="0">
                <a:solidFill>
                  <a:schemeClr val="bg1"/>
                </a:solidFill>
                <a:latin typeface="Lora" pitchFamily="2" charset="0"/>
                <a:cs typeface="Segoe UI" panose="020B0502040204020203" pitchFamily="34" charset="0"/>
              </a:rPr>
              <a:t>Recap</a:t>
            </a:r>
            <a:endParaRPr lang="en-IN" sz="2400" dirty="0">
              <a:solidFill>
                <a:schemeClr val="bg1"/>
              </a:solidFill>
              <a:latin typeface="Lora" pitchFamily="2" charset="0"/>
              <a:cs typeface="Segoe UI" panose="020B0502040204020203" pitchFamily="34" charset="0"/>
            </a:endParaRPr>
          </a:p>
        </p:txBody>
      </p:sp>
      <p:sp>
        <p:nvSpPr>
          <p:cNvPr id="26" name="TextBox 25">
            <a:extLst>
              <a:ext uri="{FF2B5EF4-FFF2-40B4-BE49-F238E27FC236}">
                <a16:creationId xmlns:a16="http://schemas.microsoft.com/office/drawing/2014/main" id="{0B2CA482-80AC-CE49-29DF-2E287804806A}"/>
              </a:ext>
            </a:extLst>
          </p:cNvPr>
          <p:cNvSpPr txBox="1"/>
          <p:nvPr/>
        </p:nvSpPr>
        <p:spPr>
          <a:xfrm>
            <a:off x="1076446" y="1153417"/>
            <a:ext cx="2636988" cy="461665"/>
          </a:xfrm>
          <a:prstGeom prst="rect">
            <a:avLst/>
          </a:prstGeom>
          <a:noFill/>
        </p:spPr>
        <p:txBody>
          <a:bodyPr wrap="square" rtlCol="0">
            <a:spAutoFit/>
          </a:bodyPr>
          <a:lstStyle/>
          <a:p>
            <a:r>
              <a:rPr lang="en-US" sz="2400" dirty="0">
                <a:solidFill>
                  <a:schemeClr val="bg1"/>
                </a:solidFill>
                <a:latin typeface="Lora" pitchFamily="2" charset="0"/>
                <a:cs typeface="Segoe UI" panose="020B0502040204020203" pitchFamily="34" charset="0"/>
              </a:rPr>
              <a:t>Recap</a:t>
            </a:r>
            <a:endParaRPr lang="en-IN" sz="2400" dirty="0">
              <a:solidFill>
                <a:schemeClr val="bg1"/>
              </a:solidFill>
              <a:latin typeface="Lora" pitchFamily="2" charset="0"/>
              <a:cs typeface="Segoe UI" panose="020B0502040204020203" pitchFamily="34" charset="0"/>
            </a:endParaRPr>
          </a:p>
        </p:txBody>
      </p:sp>
      <p:sp>
        <p:nvSpPr>
          <p:cNvPr id="33" name="TextBox 16">
            <a:extLst>
              <a:ext uri="{FF2B5EF4-FFF2-40B4-BE49-F238E27FC236}">
                <a16:creationId xmlns:a16="http://schemas.microsoft.com/office/drawing/2014/main" id="{1A43B59B-334B-55D2-F0BC-2C08D4912B8B}"/>
              </a:ext>
            </a:extLst>
          </p:cNvPr>
          <p:cNvSpPr txBox="1"/>
          <p:nvPr/>
        </p:nvSpPr>
        <p:spPr>
          <a:xfrm>
            <a:off x="7800153" y="7119012"/>
            <a:ext cx="3254308" cy="427355"/>
          </a:xfrm>
          <a:prstGeom prst="rect">
            <a:avLst/>
          </a:prstGeom>
        </p:spPr>
        <p:txBody>
          <a:bodyPr lIns="0" tIns="0" rIns="0" bIns="0" rtlCol="0" anchor="t">
            <a:spAutoFit/>
          </a:bodyPr>
          <a:lstStyle/>
          <a:p>
            <a:pPr algn="l">
              <a:lnSpc>
                <a:spcPts val="3219"/>
              </a:lnSpc>
            </a:pPr>
            <a:r>
              <a:rPr lang="en-US" sz="2299" dirty="0">
                <a:solidFill>
                  <a:srgbClr val="2B2B2B"/>
                </a:solidFill>
                <a:latin typeface="Agrandir"/>
                <a:ea typeface="Agrandir"/>
                <a:cs typeface="Agrandir"/>
                <a:sym typeface="Agrandir"/>
              </a:rPr>
              <a:t>Bhoomika </a:t>
            </a:r>
          </a:p>
        </p:txBody>
      </p:sp>
      <p:sp>
        <p:nvSpPr>
          <p:cNvPr id="38" name="TextBox 22">
            <a:extLst>
              <a:ext uri="{FF2B5EF4-FFF2-40B4-BE49-F238E27FC236}">
                <a16:creationId xmlns:a16="http://schemas.microsoft.com/office/drawing/2014/main" id="{9D0065D5-1D08-5A33-B072-B50BA0E7DD56}"/>
              </a:ext>
            </a:extLst>
          </p:cNvPr>
          <p:cNvSpPr txBox="1"/>
          <p:nvPr/>
        </p:nvSpPr>
        <p:spPr>
          <a:xfrm>
            <a:off x="3001199" y="-67359"/>
            <a:ext cx="5243646" cy="970394"/>
          </a:xfrm>
          <a:prstGeom prst="rect">
            <a:avLst/>
          </a:prstGeom>
        </p:spPr>
        <p:txBody>
          <a:bodyPr lIns="0" tIns="0" rIns="0" bIns="0" rtlCol="0" anchor="t">
            <a:spAutoFit/>
          </a:bodyPr>
          <a:lstStyle/>
          <a:p>
            <a:pPr marL="0" lvl="0" indent="0" algn="ctr">
              <a:lnSpc>
                <a:spcPts val="8399"/>
              </a:lnSpc>
              <a:spcBef>
                <a:spcPct val="0"/>
              </a:spcBef>
            </a:pPr>
            <a:r>
              <a:rPr lang="en-US" sz="4800" b="1" u="sng" dirty="0">
                <a:solidFill>
                  <a:srgbClr val="2B2B2B"/>
                </a:solidFill>
                <a:latin typeface="Agrandir"/>
                <a:ea typeface="Agrandir"/>
                <a:cs typeface="Agrandir"/>
                <a:sym typeface="Agrandir"/>
              </a:rPr>
              <a:t>PROCESS</a:t>
            </a:r>
          </a:p>
        </p:txBody>
      </p:sp>
      <p:sp>
        <p:nvSpPr>
          <p:cNvPr id="43" name="TextBox 4">
            <a:extLst>
              <a:ext uri="{FF2B5EF4-FFF2-40B4-BE49-F238E27FC236}">
                <a16:creationId xmlns:a16="http://schemas.microsoft.com/office/drawing/2014/main" id="{CD2F4751-32A7-1344-63B1-09401A4505B4}"/>
              </a:ext>
            </a:extLst>
          </p:cNvPr>
          <p:cNvSpPr txBox="1"/>
          <p:nvPr/>
        </p:nvSpPr>
        <p:spPr>
          <a:xfrm>
            <a:off x="1114759" y="1019698"/>
            <a:ext cx="4076092" cy="970009"/>
          </a:xfrm>
          <a:prstGeom prst="rect">
            <a:avLst/>
          </a:prstGeom>
        </p:spPr>
        <p:txBody>
          <a:bodyPr lIns="0" tIns="0" rIns="0" bIns="0" rtlCol="0" anchor="t">
            <a:spAutoFit/>
          </a:bodyPr>
          <a:lstStyle/>
          <a:p>
            <a:pPr marL="0" lvl="0" indent="0" algn="l">
              <a:lnSpc>
                <a:spcPts val="3920"/>
              </a:lnSpc>
              <a:spcBef>
                <a:spcPct val="0"/>
              </a:spcBef>
            </a:pPr>
            <a:endParaRPr lang="en-US" sz="2800" b="1" dirty="0">
              <a:solidFill>
                <a:srgbClr val="2B2B2B"/>
              </a:solidFill>
              <a:latin typeface="Agrandir"/>
              <a:ea typeface="Agrandir"/>
              <a:cs typeface="Agrandir"/>
              <a:sym typeface="Agrandir"/>
            </a:endParaRPr>
          </a:p>
          <a:p>
            <a:pPr marL="0" lvl="0" indent="0" algn="l">
              <a:lnSpc>
                <a:spcPts val="3920"/>
              </a:lnSpc>
              <a:spcBef>
                <a:spcPct val="0"/>
              </a:spcBef>
            </a:pPr>
            <a:r>
              <a:rPr lang="en-US" sz="2800" b="1" dirty="0">
                <a:solidFill>
                  <a:srgbClr val="2B2B2B"/>
                </a:solidFill>
                <a:latin typeface="Agrandir"/>
                <a:ea typeface="Agrandir"/>
                <a:cs typeface="Agrandir"/>
                <a:sym typeface="Agrandir"/>
              </a:rPr>
              <a:t>DATA UNDERSTANDING</a:t>
            </a:r>
          </a:p>
        </p:txBody>
      </p:sp>
      <p:sp>
        <p:nvSpPr>
          <p:cNvPr id="44" name="TextBox 6">
            <a:extLst>
              <a:ext uri="{FF2B5EF4-FFF2-40B4-BE49-F238E27FC236}">
                <a16:creationId xmlns:a16="http://schemas.microsoft.com/office/drawing/2014/main" id="{0BBE009F-BEAA-718F-8616-062956073341}"/>
              </a:ext>
            </a:extLst>
          </p:cNvPr>
          <p:cNvSpPr txBox="1"/>
          <p:nvPr/>
        </p:nvSpPr>
        <p:spPr>
          <a:xfrm>
            <a:off x="1042331" y="2107198"/>
            <a:ext cx="4076092" cy="970009"/>
          </a:xfrm>
          <a:prstGeom prst="rect">
            <a:avLst/>
          </a:prstGeom>
        </p:spPr>
        <p:txBody>
          <a:bodyPr lIns="0" tIns="0" rIns="0" bIns="0" rtlCol="0" anchor="t">
            <a:spAutoFit/>
          </a:bodyPr>
          <a:lstStyle/>
          <a:p>
            <a:pPr marL="0" lvl="0" indent="0" algn="l">
              <a:lnSpc>
                <a:spcPts val="3920"/>
              </a:lnSpc>
              <a:spcBef>
                <a:spcPct val="0"/>
              </a:spcBef>
            </a:pPr>
            <a:endParaRPr lang="en-US" sz="2800" b="1" dirty="0">
              <a:solidFill>
                <a:srgbClr val="2B2B2B"/>
              </a:solidFill>
              <a:latin typeface="Agrandir"/>
              <a:ea typeface="Agrandir"/>
              <a:cs typeface="Agrandir"/>
              <a:sym typeface="Agrandir"/>
            </a:endParaRPr>
          </a:p>
          <a:p>
            <a:pPr marL="0" lvl="0" indent="0" algn="l">
              <a:lnSpc>
                <a:spcPts val="3920"/>
              </a:lnSpc>
              <a:spcBef>
                <a:spcPct val="0"/>
              </a:spcBef>
            </a:pPr>
            <a:r>
              <a:rPr lang="en-US" sz="2800" b="1" dirty="0">
                <a:solidFill>
                  <a:srgbClr val="2B2B2B"/>
                </a:solidFill>
                <a:latin typeface="Agrandir"/>
                <a:ea typeface="Agrandir"/>
                <a:cs typeface="Agrandir"/>
                <a:sym typeface="Agrandir"/>
              </a:rPr>
              <a:t>    DATA CLEANING</a:t>
            </a:r>
          </a:p>
        </p:txBody>
      </p:sp>
      <p:sp>
        <p:nvSpPr>
          <p:cNvPr id="45" name="TextBox 7">
            <a:extLst>
              <a:ext uri="{FF2B5EF4-FFF2-40B4-BE49-F238E27FC236}">
                <a16:creationId xmlns:a16="http://schemas.microsoft.com/office/drawing/2014/main" id="{6F9FCB99-A623-6014-69CA-81A88DAC38FF}"/>
              </a:ext>
            </a:extLst>
          </p:cNvPr>
          <p:cNvSpPr txBox="1"/>
          <p:nvPr/>
        </p:nvSpPr>
        <p:spPr>
          <a:xfrm>
            <a:off x="841189" y="4021786"/>
            <a:ext cx="4076092" cy="970009"/>
          </a:xfrm>
          <a:prstGeom prst="rect">
            <a:avLst/>
          </a:prstGeom>
        </p:spPr>
        <p:txBody>
          <a:bodyPr lIns="0" tIns="0" rIns="0" bIns="0" rtlCol="0" anchor="t">
            <a:spAutoFit/>
          </a:bodyPr>
          <a:lstStyle/>
          <a:p>
            <a:pPr marL="0" lvl="0" indent="0" algn="l">
              <a:lnSpc>
                <a:spcPts val="3920"/>
              </a:lnSpc>
              <a:spcBef>
                <a:spcPct val="0"/>
              </a:spcBef>
            </a:pPr>
            <a:endParaRPr lang="en-US" sz="2800" b="1" dirty="0">
              <a:solidFill>
                <a:srgbClr val="2B2B2B"/>
              </a:solidFill>
              <a:latin typeface="Agrandir"/>
              <a:ea typeface="Agrandir"/>
              <a:cs typeface="Agrandir"/>
              <a:sym typeface="Agrandir"/>
            </a:endParaRPr>
          </a:p>
          <a:p>
            <a:pPr marL="0" lvl="0" indent="0" algn="l">
              <a:lnSpc>
                <a:spcPts val="3920"/>
              </a:lnSpc>
              <a:spcBef>
                <a:spcPct val="0"/>
              </a:spcBef>
            </a:pPr>
            <a:r>
              <a:rPr lang="en-US" sz="2800" b="1" dirty="0">
                <a:solidFill>
                  <a:srgbClr val="2B2B2B"/>
                </a:solidFill>
                <a:latin typeface="Agrandir"/>
                <a:ea typeface="Agrandir"/>
                <a:cs typeface="Agrandir"/>
                <a:sym typeface="Agrandir"/>
              </a:rPr>
              <a:t>     DATA ANALYSIS</a:t>
            </a:r>
          </a:p>
        </p:txBody>
      </p:sp>
      <p:sp>
        <p:nvSpPr>
          <p:cNvPr id="46" name="TextBox 8">
            <a:extLst>
              <a:ext uri="{FF2B5EF4-FFF2-40B4-BE49-F238E27FC236}">
                <a16:creationId xmlns:a16="http://schemas.microsoft.com/office/drawing/2014/main" id="{706E09C4-F71E-09B6-093C-979086CDF0EA}"/>
              </a:ext>
            </a:extLst>
          </p:cNvPr>
          <p:cNvSpPr txBox="1"/>
          <p:nvPr/>
        </p:nvSpPr>
        <p:spPr>
          <a:xfrm>
            <a:off x="922225" y="5157372"/>
            <a:ext cx="4076092" cy="970009"/>
          </a:xfrm>
          <a:prstGeom prst="rect">
            <a:avLst/>
          </a:prstGeom>
        </p:spPr>
        <p:txBody>
          <a:bodyPr lIns="0" tIns="0" rIns="0" bIns="0" rtlCol="0" anchor="t">
            <a:spAutoFit/>
          </a:bodyPr>
          <a:lstStyle/>
          <a:p>
            <a:pPr marL="0" lvl="0" indent="0" algn="l">
              <a:lnSpc>
                <a:spcPts val="3920"/>
              </a:lnSpc>
              <a:spcBef>
                <a:spcPct val="0"/>
              </a:spcBef>
            </a:pPr>
            <a:endParaRPr lang="en-US" sz="2800" b="1" dirty="0">
              <a:solidFill>
                <a:srgbClr val="2B2B2B"/>
              </a:solidFill>
              <a:latin typeface="Agrandir"/>
              <a:ea typeface="Agrandir"/>
              <a:cs typeface="Agrandir"/>
              <a:sym typeface="Agrandir"/>
            </a:endParaRPr>
          </a:p>
          <a:p>
            <a:pPr marL="0" lvl="0" indent="0" algn="l">
              <a:lnSpc>
                <a:spcPts val="3920"/>
              </a:lnSpc>
              <a:spcBef>
                <a:spcPct val="0"/>
              </a:spcBef>
            </a:pPr>
            <a:r>
              <a:rPr lang="en-US" sz="2800" b="1" dirty="0">
                <a:solidFill>
                  <a:srgbClr val="2B2B2B"/>
                </a:solidFill>
                <a:latin typeface="Agrandir"/>
                <a:ea typeface="Agrandir"/>
                <a:cs typeface="Agrandir"/>
                <a:sym typeface="Agrandir"/>
              </a:rPr>
              <a:t> UNCOVER INSIGHTS</a:t>
            </a:r>
          </a:p>
        </p:txBody>
      </p:sp>
      <p:pic>
        <p:nvPicPr>
          <p:cNvPr id="53" name="Picture 2" descr="Talking heads: Trends for airports 2022 - Airport Technology">
            <a:extLst>
              <a:ext uri="{FF2B5EF4-FFF2-40B4-BE49-F238E27FC236}">
                <a16:creationId xmlns:a16="http://schemas.microsoft.com/office/drawing/2014/main" id="{A3D1B864-4434-BA0B-049C-CF7189EDA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9164" y="1384249"/>
            <a:ext cx="6095001" cy="4559113"/>
          </a:xfrm>
          <a:prstGeom prst="roundRect">
            <a:avLst>
              <a:gd name="adj" fmla="val 13064"/>
            </a:avLst>
          </a:prstGeom>
          <a:noFill/>
          <a:extLst>
            <a:ext uri="{909E8E84-426E-40DD-AFC4-6F175D3DCCD1}">
              <a14:hiddenFill xmlns:a14="http://schemas.microsoft.com/office/drawing/2010/main">
                <a:solidFill>
                  <a:srgbClr val="FFFFFF"/>
                </a:solidFill>
              </a14:hiddenFill>
            </a:ext>
          </a:extLst>
        </p:spPr>
      </p:pic>
      <p:sp>
        <p:nvSpPr>
          <p:cNvPr id="54" name="Google Shape;9220;p73">
            <a:extLst>
              <a:ext uri="{FF2B5EF4-FFF2-40B4-BE49-F238E27FC236}">
                <a16:creationId xmlns:a16="http://schemas.microsoft.com/office/drawing/2014/main" id="{EFB74DBE-2EA8-031F-F72A-FA0FA5F1821C}"/>
              </a:ext>
            </a:extLst>
          </p:cNvPr>
          <p:cNvSpPr/>
          <p:nvPr/>
        </p:nvSpPr>
        <p:spPr>
          <a:xfrm>
            <a:off x="2230597" y="2039445"/>
            <a:ext cx="345688" cy="535976"/>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5" name="Google Shape;9220;p73">
            <a:extLst>
              <a:ext uri="{FF2B5EF4-FFF2-40B4-BE49-F238E27FC236}">
                <a16:creationId xmlns:a16="http://schemas.microsoft.com/office/drawing/2014/main" id="{5B41FB47-18F8-7BCB-00C5-7AA39B218086}"/>
              </a:ext>
            </a:extLst>
          </p:cNvPr>
          <p:cNvSpPr/>
          <p:nvPr/>
        </p:nvSpPr>
        <p:spPr>
          <a:xfrm>
            <a:off x="2230597" y="3143641"/>
            <a:ext cx="345688" cy="535976"/>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6" name="Google Shape;9220;p73">
            <a:extLst>
              <a:ext uri="{FF2B5EF4-FFF2-40B4-BE49-F238E27FC236}">
                <a16:creationId xmlns:a16="http://schemas.microsoft.com/office/drawing/2014/main" id="{FDA2D652-D1B5-8563-85E9-51B12042D7F5}"/>
              </a:ext>
            </a:extLst>
          </p:cNvPr>
          <p:cNvSpPr/>
          <p:nvPr/>
        </p:nvSpPr>
        <p:spPr>
          <a:xfrm>
            <a:off x="2230597" y="5115351"/>
            <a:ext cx="345688" cy="527025"/>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7" name="Can 56">
            <a:extLst>
              <a:ext uri="{FF2B5EF4-FFF2-40B4-BE49-F238E27FC236}">
                <a16:creationId xmlns:a16="http://schemas.microsoft.com/office/drawing/2014/main" id="{95655A36-1E33-8C12-3387-32AFCE90E098}"/>
              </a:ext>
            </a:extLst>
          </p:cNvPr>
          <p:cNvSpPr/>
          <p:nvPr/>
        </p:nvSpPr>
        <p:spPr>
          <a:xfrm>
            <a:off x="10873946" y="234176"/>
            <a:ext cx="1081752" cy="646331"/>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ircle: Hollow 19">
            <a:extLst>
              <a:ext uri="{FF2B5EF4-FFF2-40B4-BE49-F238E27FC236}">
                <a16:creationId xmlns:a16="http://schemas.microsoft.com/office/drawing/2014/main" id="{5FC1B434-F3AF-5A92-6EB7-405C565837B7}"/>
              </a:ext>
            </a:extLst>
          </p:cNvPr>
          <p:cNvSpPr/>
          <p:nvPr/>
        </p:nvSpPr>
        <p:spPr>
          <a:xfrm>
            <a:off x="11460440" y="6199296"/>
            <a:ext cx="358346" cy="358346"/>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TextBox 6">
            <a:extLst>
              <a:ext uri="{FF2B5EF4-FFF2-40B4-BE49-F238E27FC236}">
                <a16:creationId xmlns:a16="http://schemas.microsoft.com/office/drawing/2014/main" id="{A80DDD86-BA3C-014F-AE44-2EAD325BBB80}"/>
              </a:ext>
            </a:extLst>
          </p:cNvPr>
          <p:cNvSpPr txBox="1"/>
          <p:nvPr/>
        </p:nvSpPr>
        <p:spPr>
          <a:xfrm>
            <a:off x="855878" y="3147765"/>
            <a:ext cx="4076092" cy="970009"/>
          </a:xfrm>
          <a:prstGeom prst="rect">
            <a:avLst/>
          </a:prstGeom>
        </p:spPr>
        <p:txBody>
          <a:bodyPr lIns="0" tIns="0" rIns="0" bIns="0" rtlCol="0" anchor="t">
            <a:spAutoFit/>
          </a:bodyPr>
          <a:lstStyle/>
          <a:p>
            <a:pPr marL="0" lvl="0" indent="0" algn="l">
              <a:lnSpc>
                <a:spcPts val="3920"/>
              </a:lnSpc>
              <a:spcBef>
                <a:spcPct val="0"/>
              </a:spcBef>
            </a:pPr>
            <a:endParaRPr lang="en-US" sz="2800" b="1" dirty="0">
              <a:solidFill>
                <a:srgbClr val="2B2B2B"/>
              </a:solidFill>
              <a:latin typeface="Agrandir"/>
              <a:ea typeface="Agrandir"/>
              <a:cs typeface="Agrandir"/>
              <a:sym typeface="Agrandir"/>
            </a:endParaRPr>
          </a:p>
          <a:p>
            <a:pPr marL="0" lvl="0" indent="0" algn="l">
              <a:lnSpc>
                <a:spcPts val="3920"/>
              </a:lnSpc>
              <a:spcBef>
                <a:spcPct val="0"/>
              </a:spcBef>
            </a:pPr>
            <a:r>
              <a:rPr lang="en-US" sz="2800" b="1" dirty="0">
                <a:solidFill>
                  <a:srgbClr val="2B2B2B"/>
                </a:solidFill>
                <a:latin typeface="Agrandir"/>
                <a:ea typeface="Agrandir"/>
                <a:cs typeface="Agrandir"/>
                <a:sym typeface="Agrandir"/>
              </a:rPr>
              <a:t>    DATA MODELLING</a:t>
            </a:r>
          </a:p>
        </p:txBody>
      </p:sp>
      <p:sp>
        <p:nvSpPr>
          <p:cNvPr id="60" name="Google Shape;9220;p73">
            <a:extLst>
              <a:ext uri="{FF2B5EF4-FFF2-40B4-BE49-F238E27FC236}">
                <a16:creationId xmlns:a16="http://schemas.microsoft.com/office/drawing/2014/main" id="{5201BB0B-DF1B-E02C-707B-CB9F4D3BECBD}"/>
              </a:ext>
            </a:extLst>
          </p:cNvPr>
          <p:cNvSpPr/>
          <p:nvPr/>
        </p:nvSpPr>
        <p:spPr>
          <a:xfrm>
            <a:off x="2230597" y="4097939"/>
            <a:ext cx="345688" cy="527025"/>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chemeClr val="tx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0233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43AE441D-002C-F75E-E2A7-4CAFE27256C3}"/>
              </a:ext>
            </a:extLst>
          </p:cNvPr>
          <p:cNvGrpSpPr/>
          <p:nvPr/>
        </p:nvGrpSpPr>
        <p:grpSpPr>
          <a:xfrm>
            <a:off x="0" y="267629"/>
            <a:ext cx="12076771" cy="6293810"/>
            <a:chOff x="399278" y="2298357"/>
            <a:chExt cx="11393444" cy="4263081"/>
          </a:xfrm>
        </p:grpSpPr>
        <p:pic>
          <p:nvPicPr>
            <p:cNvPr id="1032" name="Picture 8" descr="How Early Should You Get to the Airport, Really? | Condé Nast Traveler">
              <a:extLst>
                <a:ext uri="{FF2B5EF4-FFF2-40B4-BE49-F238E27FC236}">
                  <a16:creationId xmlns:a16="http://schemas.microsoft.com/office/drawing/2014/main" id="{44958C22-7142-6DDF-AA72-2CD6FAD331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464" b="7640"/>
            <a:stretch/>
          </p:blipFill>
          <p:spPr bwMode="auto">
            <a:xfrm>
              <a:off x="399278" y="2298357"/>
              <a:ext cx="11393444" cy="4263081"/>
            </a:xfrm>
            <a:prstGeom prst="roundRect">
              <a:avLst>
                <a:gd name="adj" fmla="val 7682"/>
              </a:avLst>
            </a:prstGeom>
            <a:noFill/>
            <a:ln>
              <a:solidFill>
                <a:schemeClr val="tx1"/>
              </a:solidFill>
              <a:extLst>
                <a:ext uri="{C807C97D-BFC1-408E-A445-0C87EB9F89A2}">
                  <ask:lineSketchStyleProps xmlns:ask="http://schemas.microsoft.com/office/drawing/2018/sketchyshapes">
                    <ask:type>
                      <ask:lineSketchNone/>
                    </ask:type>
                  </ask:lineSketchStyleProps>
                </a:ext>
              </a:extLst>
            </a:ln>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4DFCE66F-CED7-0D4E-D705-2603357004A8}"/>
                </a:ext>
              </a:extLst>
            </p:cNvPr>
            <p:cNvSpPr/>
            <p:nvPr/>
          </p:nvSpPr>
          <p:spPr>
            <a:xfrm>
              <a:off x="399278" y="2298357"/>
              <a:ext cx="11393444" cy="4263081"/>
            </a:xfrm>
            <a:prstGeom prst="roundRect">
              <a:avLst>
                <a:gd name="adj" fmla="val 6232"/>
              </a:avLst>
            </a:prstGeom>
            <a:solidFill>
              <a:schemeClr val="accent5">
                <a:alpha val="90000"/>
              </a:schemeClr>
            </a:solidFill>
            <a:ln>
              <a:solidFill>
                <a:schemeClr val="tx1"/>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736F447F-157D-5D99-3FF2-B3C4F01158EC}"/>
              </a:ext>
            </a:extLst>
          </p:cNvPr>
          <p:cNvSpPr txBox="1"/>
          <p:nvPr/>
        </p:nvSpPr>
        <p:spPr>
          <a:xfrm>
            <a:off x="1289824" y="2012142"/>
            <a:ext cx="9612351" cy="3139321"/>
          </a:xfrm>
          <a:prstGeom prst="rect">
            <a:avLst/>
          </a:prstGeom>
          <a:noFill/>
        </p:spPr>
        <p:txBody>
          <a:bodyPr wrap="square">
            <a:spAutoFit/>
          </a:bodyPr>
          <a:lstStyle/>
          <a:p>
            <a:r>
              <a:rPr lang="en-US" b="1" dirty="0">
                <a:solidFill>
                  <a:schemeClr val="bg1"/>
                </a:solidFill>
              </a:rPr>
              <a:t>Impact</a:t>
            </a:r>
            <a:r>
              <a:rPr lang="en-US" dirty="0">
                <a:solidFill>
                  <a:schemeClr val="bg1"/>
                </a:solidFill>
              </a:rPr>
              <a:t>: Enhanced operational efficiency, cost reduction, and improved customer loyalty for P798 High Cloud Airlines.</a:t>
            </a:r>
          </a:p>
          <a:p>
            <a:endParaRPr lang="en-US" dirty="0">
              <a:solidFill>
                <a:schemeClr val="bg1"/>
              </a:solidFill>
            </a:endParaRPr>
          </a:p>
          <a:p>
            <a:r>
              <a:rPr lang="en-US" b="1" dirty="0">
                <a:solidFill>
                  <a:schemeClr val="bg1"/>
                </a:solidFill>
              </a:rPr>
              <a:t>Data-Driven Decisions: </a:t>
            </a:r>
            <a:r>
              <a:rPr lang="en-US" dirty="0">
                <a:solidFill>
                  <a:schemeClr val="bg1"/>
                </a:solidFill>
              </a:rPr>
              <a:t>Empowered the airline to make informed, strategic decisions based on predictive models and trends.</a:t>
            </a:r>
          </a:p>
          <a:p>
            <a:endParaRPr lang="en-US" dirty="0">
              <a:solidFill>
                <a:schemeClr val="bg1"/>
              </a:solidFill>
            </a:endParaRPr>
          </a:p>
          <a:p>
            <a:r>
              <a:rPr lang="en-US" b="1" dirty="0">
                <a:solidFill>
                  <a:schemeClr val="bg1"/>
                </a:solidFill>
              </a:rPr>
              <a:t>Future Growth: </a:t>
            </a:r>
            <a:r>
              <a:rPr lang="en-US" dirty="0">
                <a:solidFill>
                  <a:schemeClr val="bg1"/>
                </a:solidFill>
              </a:rPr>
              <a:t>Data insights provide a foundation for continuous improvement and scaling in line with market demands.</a:t>
            </a:r>
          </a:p>
          <a:p>
            <a:endParaRPr lang="en-US" dirty="0">
              <a:solidFill>
                <a:schemeClr val="bg1"/>
              </a:solidFill>
            </a:endParaRPr>
          </a:p>
          <a:p>
            <a:r>
              <a:rPr lang="en-US" b="1" dirty="0">
                <a:solidFill>
                  <a:schemeClr val="bg1"/>
                </a:solidFill>
              </a:rPr>
              <a:t>Strategic Focus:</a:t>
            </a:r>
            <a:r>
              <a:rPr lang="en-US" dirty="0">
                <a:solidFill>
                  <a:schemeClr val="bg1"/>
                </a:solidFill>
              </a:rPr>
              <a:t> Focus on leveraging analytics to stay competitive and meet evolving customer expectations.</a:t>
            </a:r>
          </a:p>
        </p:txBody>
      </p:sp>
      <p:sp>
        <p:nvSpPr>
          <p:cNvPr id="4" name="TextBox 3">
            <a:extLst>
              <a:ext uri="{FF2B5EF4-FFF2-40B4-BE49-F238E27FC236}">
                <a16:creationId xmlns:a16="http://schemas.microsoft.com/office/drawing/2014/main" id="{1A9C3FF1-A14F-291C-6E4D-BF383D48AC2E}"/>
              </a:ext>
            </a:extLst>
          </p:cNvPr>
          <p:cNvSpPr txBox="1"/>
          <p:nvPr/>
        </p:nvSpPr>
        <p:spPr>
          <a:xfrm>
            <a:off x="3246562" y="1044967"/>
            <a:ext cx="4806778" cy="830997"/>
          </a:xfrm>
          <a:prstGeom prst="rect">
            <a:avLst/>
          </a:prstGeom>
          <a:noFill/>
        </p:spPr>
        <p:txBody>
          <a:bodyPr wrap="square" rtlCol="0">
            <a:spAutoFit/>
          </a:bodyPr>
          <a:lstStyle/>
          <a:p>
            <a:pPr algn="ctr"/>
            <a:r>
              <a:rPr lang="en-US" sz="4800" b="1" dirty="0">
                <a:solidFill>
                  <a:schemeClr val="bg1"/>
                </a:solidFill>
                <a:latin typeface="Montserrat" panose="00000500000000000000" pitchFamily="2" charset="0"/>
              </a:rPr>
              <a:t>RECAP</a:t>
            </a:r>
          </a:p>
        </p:txBody>
      </p:sp>
    </p:spTree>
    <p:extLst>
      <p:ext uri="{BB962C8B-B14F-4D97-AF65-F5344CB8AC3E}">
        <p14:creationId xmlns:p14="http://schemas.microsoft.com/office/powerpoint/2010/main" val="6245642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ED17BA7-7E83-49DB-0B6E-B007C34DEC99}"/>
              </a:ext>
            </a:extLst>
          </p:cNvPr>
          <p:cNvGrpSpPr/>
          <p:nvPr/>
        </p:nvGrpSpPr>
        <p:grpSpPr>
          <a:xfrm>
            <a:off x="359834" y="76143"/>
            <a:ext cx="10752779" cy="3905749"/>
            <a:chOff x="717333" y="128393"/>
            <a:chExt cx="10752779" cy="3905749"/>
          </a:xfrm>
        </p:grpSpPr>
        <p:grpSp>
          <p:nvGrpSpPr>
            <p:cNvPr id="11" name="Group 10">
              <a:extLst>
                <a:ext uri="{FF2B5EF4-FFF2-40B4-BE49-F238E27FC236}">
                  <a16:creationId xmlns:a16="http://schemas.microsoft.com/office/drawing/2014/main" id="{F2BD115B-238D-D902-203B-F682590BD89A}"/>
                </a:ext>
              </a:extLst>
            </p:cNvPr>
            <p:cNvGrpSpPr/>
            <p:nvPr/>
          </p:nvGrpSpPr>
          <p:grpSpPr>
            <a:xfrm>
              <a:off x="717333" y="128393"/>
              <a:ext cx="7022188" cy="3727565"/>
              <a:chOff x="524926" y="603784"/>
              <a:chExt cx="7022188" cy="3727565"/>
            </a:xfrm>
          </p:grpSpPr>
          <p:sp>
            <p:nvSpPr>
              <p:cNvPr id="6" name="TextBox 5">
                <a:extLst>
                  <a:ext uri="{FF2B5EF4-FFF2-40B4-BE49-F238E27FC236}">
                    <a16:creationId xmlns:a16="http://schemas.microsoft.com/office/drawing/2014/main" id="{8B49CF1C-F978-3955-77DD-8CDA8C468239}"/>
                  </a:ext>
                </a:extLst>
              </p:cNvPr>
              <p:cNvSpPr txBox="1"/>
              <p:nvPr/>
            </p:nvSpPr>
            <p:spPr>
              <a:xfrm>
                <a:off x="2564252" y="603784"/>
                <a:ext cx="4982862" cy="707886"/>
              </a:xfrm>
              <a:prstGeom prst="rect">
                <a:avLst/>
              </a:prstGeom>
              <a:noFill/>
            </p:spPr>
            <p:txBody>
              <a:bodyPr wrap="square">
                <a:spAutoFit/>
              </a:bodyPr>
              <a:lstStyle/>
              <a:p>
                <a:pPr algn="ctr"/>
                <a:r>
                  <a:rPr lang="en-US" sz="3600" b="1" dirty="0">
                    <a:solidFill>
                      <a:schemeClr val="tx1">
                        <a:lumMod val="75000"/>
                        <a:lumOff val="25000"/>
                      </a:schemeClr>
                    </a:solidFill>
                    <a:latin typeface="Montserrat" panose="00000500000000000000" pitchFamily="2" charset="0"/>
                  </a:rPr>
                  <a:t>      </a:t>
                </a:r>
                <a:r>
                  <a:rPr lang="en-US" sz="4000" b="1" u="sng" dirty="0">
                    <a:solidFill>
                      <a:schemeClr val="tx1">
                        <a:lumMod val="75000"/>
                        <a:lumOff val="25000"/>
                      </a:schemeClr>
                    </a:solidFill>
                    <a:latin typeface="Montserrat" panose="00000500000000000000" pitchFamily="2" charset="0"/>
                  </a:rPr>
                  <a:t>INSIGHTS</a:t>
                </a:r>
                <a:r>
                  <a:rPr lang="en-US" sz="4000" b="1" i="0" u="sng" dirty="0">
                    <a:solidFill>
                      <a:schemeClr val="tx1">
                        <a:lumMod val="75000"/>
                        <a:lumOff val="25000"/>
                      </a:schemeClr>
                    </a:solidFill>
                    <a:effectLst/>
                    <a:latin typeface="Montserrat" panose="00000500000000000000" pitchFamily="2" charset="0"/>
                  </a:rPr>
                  <a:t> </a:t>
                </a:r>
                <a:endParaRPr lang="en-US" sz="4000" b="1" u="sng" dirty="0"/>
              </a:p>
            </p:txBody>
          </p:sp>
          <p:sp>
            <p:nvSpPr>
              <p:cNvPr id="8" name="Rectangle: Rounded Corners 7">
                <a:extLst>
                  <a:ext uri="{FF2B5EF4-FFF2-40B4-BE49-F238E27FC236}">
                    <a16:creationId xmlns:a16="http://schemas.microsoft.com/office/drawing/2014/main" id="{D88BE590-8BA5-DA25-C6B0-0BFA4C2B4683}"/>
                  </a:ext>
                </a:extLst>
              </p:cNvPr>
              <p:cNvSpPr/>
              <p:nvPr/>
            </p:nvSpPr>
            <p:spPr>
              <a:xfrm>
                <a:off x="524926" y="2121561"/>
                <a:ext cx="4779446" cy="220978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644EFD9C-50E7-327B-EE4A-4639F1B0634D}"/>
                </a:ext>
              </a:extLst>
            </p:cNvPr>
            <p:cNvSpPr txBox="1"/>
            <p:nvPr/>
          </p:nvSpPr>
          <p:spPr>
            <a:xfrm>
              <a:off x="6595333" y="1080128"/>
              <a:ext cx="4874779" cy="2954014"/>
            </a:xfrm>
            <a:prstGeom prst="rect">
              <a:avLst/>
            </a:prstGeom>
            <a:noFill/>
          </p:spPr>
          <p:txBody>
            <a:bodyPr wrap="square">
              <a:spAutoFit/>
            </a:bodyPr>
            <a:lstStyle/>
            <a:p>
              <a:pPr>
                <a:lnSpc>
                  <a:spcPct val="150000"/>
                </a:lnSpc>
              </a:pPr>
              <a:r>
                <a:rPr lang="en-US" b="0" i="0" dirty="0">
                  <a:solidFill>
                    <a:schemeClr val="bg1"/>
                  </a:solidFill>
                  <a:effectLst/>
                  <a:latin typeface="Montserrat" panose="00000500000000000000" pitchFamily="2" charset="0"/>
                </a:rPr>
                <a:t>T  .  he history of airports dates back over a century, from the early days of aviation to the present, </a:t>
              </a:r>
              <a:r>
                <a:rPr lang="en-US" b="0" i="0" dirty="0" err="1">
                  <a:solidFill>
                    <a:schemeClr val="bg1"/>
                  </a:solidFill>
                  <a:effectLst/>
                  <a:latin typeface="Montserrat" panose="00000500000000000000" pitchFamily="2" charset="0"/>
                </a:rPr>
                <a:t>wherethey</a:t>
              </a:r>
              <a:r>
                <a:rPr lang="en-US" b="0" i="0" dirty="0">
                  <a:solidFill>
                    <a:schemeClr val="bg1"/>
                  </a:solidFill>
                  <a:effectLst/>
                  <a:latin typeface="Montserrat" panose="00000500000000000000" pitchFamily="2" charset="0"/>
                </a:rPr>
                <a:t> have become crucial transportation hubs connecting people and goods across the globe, evolving with new technologies and innovations shaping their future.</a:t>
              </a:r>
              <a:endParaRPr lang="en-US" dirty="0">
                <a:solidFill>
                  <a:schemeClr val="bg1"/>
                </a:solidFill>
                <a:latin typeface="Montserrat" panose="00000500000000000000" pitchFamily="2" charset="0"/>
              </a:endParaRPr>
            </a:p>
          </p:txBody>
        </p:sp>
      </p:grpSp>
      <p:sp>
        <p:nvSpPr>
          <p:cNvPr id="2" name="Rectangle: Rounded Corners 7">
            <a:extLst>
              <a:ext uri="{FF2B5EF4-FFF2-40B4-BE49-F238E27FC236}">
                <a16:creationId xmlns:a16="http://schemas.microsoft.com/office/drawing/2014/main" id="{2F9EFE6B-C51E-E0C7-FA96-CF1172BCC1A2}"/>
              </a:ext>
            </a:extLst>
          </p:cNvPr>
          <p:cNvSpPr/>
          <p:nvPr/>
        </p:nvSpPr>
        <p:spPr>
          <a:xfrm>
            <a:off x="5397190" y="1439440"/>
            <a:ext cx="6434975" cy="26753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979"/>
              </a:lnSpc>
            </a:pPr>
            <a:r>
              <a:rPr lang="en-US" sz="1800" dirty="0">
                <a:solidFill>
                  <a:srgbClr val="2B2B2B"/>
                </a:solidFill>
                <a:latin typeface="Agrandir"/>
                <a:ea typeface="Agrandir"/>
                <a:cs typeface="Agrandir"/>
                <a:sym typeface="Agrandir"/>
              </a:rPr>
              <a:t>YEAR- The overall load factor indicate a profitable and efficient airline operation.</a:t>
            </a:r>
          </a:p>
          <a:p>
            <a:pPr algn="ctr">
              <a:lnSpc>
                <a:spcPts val="2979"/>
              </a:lnSpc>
            </a:pPr>
            <a:r>
              <a:rPr lang="en-US" sz="1800" dirty="0">
                <a:solidFill>
                  <a:srgbClr val="2B2B2B"/>
                </a:solidFill>
                <a:latin typeface="Agrandir"/>
                <a:ea typeface="Agrandir"/>
                <a:cs typeface="Agrandir"/>
                <a:sym typeface="Agrandir"/>
              </a:rPr>
              <a:t>MONTH- Airline demand follows a seasonal trend, peaking in summer months.. </a:t>
            </a:r>
          </a:p>
          <a:p>
            <a:pPr marL="0" lvl="0" indent="0" algn="ctr">
              <a:lnSpc>
                <a:spcPts val="2979"/>
              </a:lnSpc>
            </a:pPr>
            <a:r>
              <a:rPr lang="en-US" sz="1800" dirty="0">
                <a:solidFill>
                  <a:srgbClr val="2B2B2B"/>
                </a:solidFill>
                <a:latin typeface="Agrandir"/>
                <a:ea typeface="Agrandir"/>
                <a:cs typeface="Agrandir"/>
                <a:sym typeface="Agrandir"/>
              </a:rPr>
              <a:t>QUARTER- Load factors peak in Q2 &amp; Q3 due to vacation seasons, while Q1 &amp; Q4 show lower demand due to post-holiday and off-peak periods.</a:t>
            </a:r>
          </a:p>
        </p:txBody>
      </p:sp>
      <p:sp>
        <p:nvSpPr>
          <p:cNvPr id="3" name="Rectangle: Rounded Corners 7">
            <a:extLst>
              <a:ext uri="{FF2B5EF4-FFF2-40B4-BE49-F238E27FC236}">
                <a16:creationId xmlns:a16="http://schemas.microsoft.com/office/drawing/2014/main" id="{9096D509-F30A-88AB-9CDF-0A14651E37FE}"/>
              </a:ext>
            </a:extLst>
          </p:cNvPr>
          <p:cNvSpPr/>
          <p:nvPr/>
        </p:nvSpPr>
        <p:spPr>
          <a:xfrm>
            <a:off x="208126" y="4519819"/>
            <a:ext cx="5698272" cy="220978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74984" lvl="1" indent="-237492" algn="ctr">
              <a:lnSpc>
                <a:spcPts val="3080"/>
              </a:lnSpc>
              <a:buFont typeface="Arial"/>
              <a:buChar char="•"/>
            </a:pPr>
            <a:r>
              <a:rPr lang="en-US" sz="1800" dirty="0">
                <a:solidFill>
                  <a:srgbClr val="2B2B2B"/>
                </a:solidFill>
                <a:latin typeface="Agrandir"/>
                <a:ea typeface="Agrandir"/>
                <a:cs typeface="Agrandir"/>
                <a:sym typeface="Agrandir"/>
              </a:rPr>
              <a:t>The competition among airlines is fairly balanced, with several carriers maintaining similar performance levels.</a:t>
            </a:r>
          </a:p>
          <a:p>
            <a:pPr marL="474984" lvl="1" indent="-237492" algn="ctr">
              <a:lnSpc>
                <a:spcPts val="3080"/>
              </a:lnSpc>
              <a:buFont typeface="Arial"/>
              <a:buChar char="•"/>
            </a:pPr>
            <a:r>
              <a:rPr lang="en-US" sz="1800" dirty="0">
                <a:solidFill>
                  <a:srgbClr val="2B2B2B"/>
                </a:solidFill>
                <a:latin typeface="Agrandir"/>
                <a:ea typeface="Agrandir"/>
                <a:cs typeface="Agrandir"/>
                <a:sym typeface="Agrandir"/>
              </a:rPr>
              <a:t>Airlines with lower load factors may need to improve route planning and pricing strategies to increase seat utilization</a:t>
            </a:r>
            <a:endParaRPr lang="en-US" dirty="0"/>
          </a:p>
        </p:txBody>
      </p:sp>
      <p:sp>
        <p:nvSpPr>
          <p:cNvPr id="5" name="Rectangle: Rounded Corners 7">
            <a:extLst>
              <a:ext uri="{FF2B5EF4-FFF2-40B4-BE49-F238E27FC236}">
                <a16:creationId xmlns:a16="http://schemas.microsoft.com/office/drawing/2014/main" id="{F00F85AD-6AB0-C993-2737-597E640BCE03}"/>
              </a:ext>
            </a:extLst>
          </p:cNvPr>
          <p:cNvSpPr/>
          <p:nvPr/>
        </p:nvSpPr>
        <p:spPr>
          <a:xfrm>
            <a:off x="6096000" y="4770211"/>
            <a:ext cx="5601629" cy="195939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74984" lvl="1" indent="-237492" algn="ctr">
              <a:lnSpc>
                <a:spcPts val="3080"/>
              </a:lnSpc>
              <a:buFont typeface="Arial"/>
              <a:buChar char="•"/>
            </a:pPr>
            <a:r>
              <a:rPr lang="en-US" sz="1800" dirty="0">
                <a:solidFill>
                  <a:srgbClr val="2B2B2B"/>
                </a:solidFill>
                <a:latin typeface="Agrandir"/>
                <a:ea typeface="Agrandir"/>
                <a:cs typeface="Agrandir"/>
                <a:sym typeface="Agrandir"/>
              </a:rPr>
              <a:t>Lists airlines with the highest passenger transport counts.</a:t>
            </a:r>
          </a:p>
          <a:p>
            <a:pPr marL="474984" lvl="1" indent="-237492" algn="ctr">
              <a:lnSpc>
                <a:spcPts val="3080"/>
              </a:lnSpc>
              <a:buFont typeface="Arial"/>
              <a:buChar char="•"/>
            </a:pPr>
            <a:r>
              <a:rPr lang="en-US" sz="1800" dirty="0">
                <a:solidFill>
                  <a:srgbClr val="2B2B2B"/>
                </a:solidFill>
                <a:latin typeface="Agrandir"/>
                <a:ea typeface="Agrandir"/>
                <a:cs typeface="Agrandir"/>
                <a:sym typeface="Agrandir"/>
              </a:rPr>
              <a:t>Delta Airlines had the highest passenger traffic.</a:t>
            </a:r>
          </a:p>
          <a:p>
            <a:pPr marL="474984" lvl="1" indent="-237492" algn="ctr">
              <a:lnSpc>
                <a:spcPts val="3080"/>
              </a:lnSpc>
              <a:buFont typeface="Arial"/>
              <a:buChar char="•"/>
            </a:pPr>
            <a:r>
              <a:rPr lang="en-US" sz="1800" dirty="0">
                <a:solidFill>
                  <a:srgbClr val="2B2B2B"/>
                </a:solidFill>
                <a:latin typeface="Agrandir"/>
                <a:ea typeface="Agrandir"/>
                <a:cs typeface="Agrandir"/>
                <a:sym typeface="Agrandir"/>
              </a:rPr>
              <a:t>Helps identify major market players.</a:t>
            </a:r>
          </a:p>
        </p:txBody>
      </p:sp>
      <p:sp>
        <p:nvSpPr>
          <p:cNvPr id="9" name="TextBox 8">
            <a:extLst>
              <a:ext uri="{FF2B5EF4-FFF2-40B4-BE49-F238E27FC236}">
                <a16:creationId xmlns:a16="http://schemas.microsoft.com/office/drawing/2014/main" id="{0C0C46C6-AFD5-BD92-57EC-46090299931D}"/>
              </a:ext>
            </a:extLst>
          </p:cNvPr>
          <p:cNvSpPr txBox="1"/>
          <p:nvPr/>
        </p:nvSpPr>
        <p:spPr>
          <a:xfrm>
            <a:off x="-73564" y="1798590"/>
            <a:ext cx="5470756" cy="1650837"/>
          </a:xfrm>
          <a:prstGeom prst="rect">
            <a:avLst/>
          </a:prstGeom>
          <a:noFill/>
        </p:spPr>
        <p:txBody>
          <a:bodyPr wrap="square">
            <a:spAutoFit/>
          </a:bodyPr>
          <a:lstStyle/>
          <a:p>
            <a:pPr algn="ctr">
              <a:lnSpc>
                <a:spcPts val="3080"/>
              </a:lnSpc>
            </a:pPr>
            <a:r>
              <a:rPr lang="en-US" sz="2000" dirty="0">
                <a:solidFill>
                  <a:srgbClr val="2B2B2B"/>
                </a:solidFill>
                <a:latin typeface="Agrandir"/>
                <a:ea typeface="Agrandir"/>
                <a:cs typeface="Agrandir"/>
                <a:sym typeface="Agrandir"/>
              </a:rPr>
              <a:t>Provides a breakdown of flight operations:</a:t>
            </a:r>
          </a:p>
          <a:p>
            <a:pPr marL="474984" lvl="1" indent="-237492" algn="ctr">
              <a:lnSpc>
                <a:spcPts val="3080"/>
              </a:lnSpc>
              <a:buFont typeface="Arial"/>
              <a:buChar char="•"/>
            </a:pPr>
            <a:r>
              <a:rPr lang="en-US" sz="2000" dirty="0">
                <a:solidFill>
                  <a:srgbClr val="2B2B2B"/>
                </a:solidFill>
                <a:latin typeface="Agrandir"/>
                <a:ea typeface="Agrandir"/>
                <a:cs typeface="Agrandir"/>
                <a:sym typeface="Agrandir"/>
              </a:rPr>
              <a:t>Quarter and month classification</a:t>
            </a:r>
          </a:p>
          <a:p>
            <a:pPr marL="474984" lvl="1" indent="-237492" algn="ctr">
              <a:lnSpc>
                <a:spcPts val="3080"/>
              </a:lnSpc>
              <a:buFont typeface="Arial"/>
              <a:buChar char="•"/>
            </a:pPr>
            <a:r>
              <a:rPr lang="en-US" sz="2000" dirty="0">
                <a:solidFill>
                  <a:srgbClr val="2B2B2B"/>
                </a:solidFill>
                <a:latin typeface="Agrandir"/>
                <a:ea typeface="Agrandir"/>
                <a:cs typeface="Agrandir"/>
                <a:sym typeface="Agrandir"/>
              </a:rPr>
              <a:t>Financial month and quarter mapping</a:t>
            </a:r>
          </a:p>
          <a:p>
            <a:pPr marL="474984" lvl="1" indent="-237492" algn="ctr">
              <a:lnSpc>
                <a:spcPts val="3080"/>
              </a:lnSpc>
              <a:buFont typeface="Arial"/>
              <a:buChar char="•"/>
            </a:pPr>
            <a:r>
              <a:rPr lang="en-US" sz="2000" dirty="0">
                <a:solidFill>
                  <a:srgbClr val="2B2B2B"/>
                </a:solidFill>
                <a:latin typeface="Agrandir"/>
                <a:ea typeface="Agrandir"/>
                <a:cs typeface="Agrandir"/>
                <a:sym typeface="Agrandir"/>
              </a:rPr>
              <a:t>Weekday analysis to observe flight patterns</a:t>
            </a:r>
          </a:p>
        </p:txBody>
      </p:sp>
      <p:sp>
        <p:nvSpPr>
          <p:cNvPr id="13" name="TextBox 3">
            <a:extLst>
              <a:ext uri="{FF2B5EF4-FFF2-40B4-BE49-F238E27FC236}">
                <a16:creationId xmlns:a16="http://schemas.microsoft.com/office/drawing/2014/main" id="{C02FC7CE-670A-39A9-2578-5B48571A37FA}"/>
              </a:ext>
            </a:extLst>
          </p:cNvPr>
          <p:cNvSpPr txBox="1"/>
          <p:nvPr/>
        </p:nvSpPr>
        <p:spPr>
          <a:xfrm>
            <a:off x="404438" y="1174376"/>
            <a:ext cx="4992753" cy="469872"/>
          </a:xfrm>
          <a:prstGeom prst="rect">
            <a:avLst/>
          </a:prstGeom>
        </p:spPr>
        <p:txBody>
          <a:bodyPr lIns="0" tIns="0" rIns="0" bIns="0" rtlCol="0" anchor="t">
            <a:spAutoFit/>
          </a:bodyPr>
          <a:lstStyle/>
          <a:p>
            <a:pPr marL="0" lvl="0" indent="0" algn="ctr">
              <a:lnSpc>
                <a:spcPts val="3920"/>
              </a:lnSpc>
              <a:spcBef>
                <a:spcPct val="0"/>
              </a:spcBef>
            </a:pPr>
            <a:r>
              <a:rPr lang="en-US" sz="2800" b="1" dirty="0">
                <a:solidFill>
                  <a:srgbClr val="2B2B2B"/>
                </a:solidFill>
                <a:latin typeface="Agrandir"/>
                <a:ea typeface="Agrandir"/>
                <a:cs typeface="Agrandir"/>
                <a:sym typeface="Agrandir"/>
              </a:rPr>
              <a:t>DATE METRICS</a:t>
            </a:r>
          </a:p>
        </p:txBody>
      </p:sp>
      <p:sp>
        <p:nvSpPr>
          <p:cNvPr id="17" name="TextBox 7">
            <a:extLst>
              <a:ext uri="{FF2B5EF4-FFF2-40B4-BE49-F238E27FC236}">
                <a16:creationId xmlns:a16="http://schemas.microsoft.com/office/drawing/2014/main" id="{37C83B9E-74B5-B73B-DD49-C52A5D3EB03E}"/>
              </a:ext>
            </a:extLst>
          </p:cNvPr>
          <p:cNvSpPr txBox="1"/>
          <p:nvPr/>
        </p:nvSpPr>
        <p:spPr>
          <a:xfrm>
            <a:off x="5954167" y="1023730"/>
            <a:ext cx="4454539" cy="469872"/>
          </a:xfrm>
          <a:prstGeom prst="rect">
            <a:avLst/>
          </a:prstGeom>
        </p:spPr>
        <p:txBody>
          <a:bodyPr lIns="0" tIns="0" rIns="0" bIns="0" rtlCol="0" anchor="t">
            <a:spAutoFit/>
          </a:bodyPr>
          <a:lstStyle/>
          <a:p>
            <a:pPr marL="0" lvl="0" indent="0" algn="ctr">
              <a:lnSpc>
                <a:spcPts val="3921"/>
              </a:lnSpc>
              <a:spcBef>
                <a:spcPct val="0"/>
              </a:spcBef>
            </a:pPr>
            <a:r>
              <a:rPr lang="en-US" sz="2800" b="1" dirty="0">
                <a:solidFill>
                  <a:srgbClr val="2B2B2B"/>
                </a:solidFill>
                <a:latin typeface="Agrandir"/>
                <a:ea typeface="Agrandir"/>
                <a:cs typeface="Agrandir"/>
                <a:sym typeface="Agrandir"/>
              </a:rPr>
              <a:t>LOAD FACTOR ANALYSIS</a:t>
            </a:r>
          </a:p>
        </p:txBody>
      </p:sp>
      <p:sp>
        <p:nvSpPr>
          <p:cNvPr id="18" name="TextBox 5">
            <a:extLst>
              <a:ext uri="{FF2B5EF4-FFF2-40B4-BE49-F238E27FC236}">
                <a16:creationId xmlns:a16="http://schemas.microsoft.com/office/drawing/2014/main" id="{4125BF97-1145-9D35-CAB4-01E1C24CF123}"/>
              </a:ext>
            </a:extLst>
          </p:cNvPr>
          <p:cNvSpPr txBox="1"/>
          <p:nvPr/>
        </p:nvSpPr>
        <p:spPr>
          <a:xfrm>
            <a:off x="367570" y="4051545"/>
            <a:ext cx="4992753" cy="469872"/>
          </a:xfrm>
          <a:prstGeom prst="rect">
            <a:avLst/>
          </a:prstGeom>
        </p:spPr>
        <p:txBody>
          <a:bodyPr lIns="0" tIns="0" rIns="0" bIns="0" rtlCol="0" anchor="t">
            <a:spAutoFit/>
          </a:bodyPr>
          <a:lstStyle/>
          <a:p>
            <a:pPr marL="0" lvl="0" indent="0" algn="ctr">
              <a:lnSpc>
                <a:spcPts val="3920"/>
              </a:lnSpc>
              <a:spcBef>
                <a:spcPct val="0"/>
              </a:spcBef>
            </a:pPr>
            <a:r>
              <a:rPr lang="en-US" sz="2800" b="1" dirty="0">
                <a:solidFill>
                  <a:srgbClr val="2B2B2B"/>
                </a:solidFill>
                <a:latin typeface="Agrandir"/>
                <a:ea typeface="Agrandir"/>
                <a:cs typeface="Agrandir"/>
                <a:sym typeface="Agrandir"/>
              </a:rPr>
              <a:t>AIRLINE LOAD FACTOR</a:t>
            </a:r>
          </a:p>
        </p:txBody>
      </p:sp>
      <p:sp>
        <p:nvSpPr>
          <p:cNvPr id="19" name="TextBox 9">
            <a:extLst>
              <a:ext uri="{FF2B5EF4-FFF2-40B4-BE49-F238E27FC236}">
                <a16:creationId xmlns:a16="http://schemas.microsoft.com/office/drawing/2014/main" id="{747D00A2-9443-9FFA-A3FB-D62D5CAE86B8}"/>
              </a:ext>
            </a:extLst>
          </p:cNvPr>
          <p:cNvSpPr txBox="1"/>
          <p:nvPr/>
        </p:nvSpPr>
        <p:spPr>
          <a:xfrm>
            <a:off x="6194017" y="4250531"/>
            <a:ext cx="5144428" cy="469872"/>
          </a:xfrm>
          <a:prstGeom prst="rect">
            <a:avLst/>
          </a:prstGeom>
        </p:spPr>
        <p:txBody>
          <a:bodyPr wrap="square" lIns="0" tIns="0" rIns="0" bIns="0" rtlCol="0" anchor="t">
            <a:spAutoFit/>
          </a:bodyPr>
          <a:lstStyle/>
          <a:p>
            <a:pPr marL="0" lvl="0" indent="0" algn="ctr">
              <a:lnSpc>
                <a:spcPts val="3920"/>
              </a:lnSpc>
              <a:spcBef>
                <a:spcPct val="0"/>
              </a:spcBef>
            </a:pPr>
            <a:r>
              <a:rPr lang="en-US" sz="2800" b="1" dirty="0">
                <a:solidFill>
                  <a:srgbClr val="2B2B2B"/>
                </a:solidFill>
                <a:latin typeface="Agrandir"/>
                <a:ea typeface="Agrandir"/>
                <a:cs typeface="Agrandir"/>
                <a:sym typeface="Agrandir"/>
              </a:rPr>
              <a:t>PASSENGER COUNT BY AIRLINE</a:t>
            </a:r>
          </a:p>
        </p:txBody>
      </p:sp>
    </p:spTree>
    <p:extLst>
      <p:ext uri="{BB962C8B-B14F-4D97-AF65-F5344CB8AC3E}">
        <p14:creationId xmlns:p14="http://schemas.microsoft.com/office/powerpoint/2010/main" val="34022624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ircle: Hollow 19">
            <a:extLst>
              <a:ext uri="{FF2B5EF4-FFF2-40B4-BE49-F238E27FC236}">
                <a16:creationId xmlns:a16="http://schemas.microsoft.com/office/drawing/2014/main" id="{BA643A32-514F-E060-7636-B8FC41F11B12}"/>
              </a:ext>
            </a:extLst>
          </p:cNvPr>
          <p:cNvSpPr/>
          <p:nvPr/>
        </p:nvSpPr>
        <p:spPr>
          <a:xfrm>
            <a:off x="495878" y="1220694"/>
            <a:ext cx="358346" cy="358346"/>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Rounded Corners 7">
            <a:extLst>
              <a:ext uri="{FF2B5EF4-FFF2-40B4-BE49-F238E27FC236}">
                <a16:creationId xmlns:a16="http://schemas.microsoft.com/office/drawing/2014/main" id="{892D30C8-95B1-1A8A-B66D-DB84B27453A1}"/>
              </a:ext>
            </a:extLst>
          </p:cNvPr>
          <p:cNvSpPr/>
          <p:nvPr/>
        </p:nvSpPr>
        <p:spPr>
          <a:xfrm>
            <a:off x="938562" y="837863"/>
            <a:ext cx="6332033" cy="11938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7">
            <a:extLst>
              <a:ext uri="{FF2B5EF4-FFF2-40B4-BE49-F238E27FC236}">
                <a16:creationId xmlns:a16="http://schemas.microsoft.com/office/drawing/2014/main" id="{324EC24B-42FA-FFDE-698A-82ED7D65BC8B}"/>
              </a:ext>
            </a:extLst>
          </p:cNvPr>
          <p:cNvSpPr/>
          <p:nvPr/>
        </p:nvSpPr>
        <p:spPr>
          <a:xfrm>
            <a:off x="1022898" y="2364380"/>
            <a:ext cx="6332033" cy="11938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7">
            <a:extLst>
              <a:ext uri="{FF2B5EF4-FFF2-40B4-BE49-F238E27FC236}">
                <a16:creationId xmlns:a16="http://schemas.microsoft.com/office/drawing/2014/main" id="{CB59D900-F09D-0D6F-35E5-2C1EB92141DA}"/>
              </a:ext>
            </a:extLst>
          </p:cNvPr>
          <p:cNvSpPr/>
          <p:nvPr/>
        </p:nvSpPr>
        <p:spPr>
          <a:xfrm>
            <a:off x="1022900" y="3873497"/>
            <a:ext cx="6332031" cy="11938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7">
            <a:extLst>
              <a:ext uri="{FF2B5EF4-FFF2-40B4-BE49-F238E27FC236}">
                <a16:creationId xmlns:a16="http://schemas.microsoft.com/office/drawing/2014/main" id="{C1F778FD-7E2A-9C37-E1DB-FE2E02789978}"/>
              </a:ext>
            </a:extLst>
          </p:cNvPr>
          <p:cNvSpPr/>
          <p:nvPr/>
        </p:nvSpPr>
        <p:spPr>
          <a:xfrm>
            <a:off x="1022900" y="5318530"/>
            <a:ext cx="6397407" cy="11938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ircle: Hollow 19">
            <a:extLst>
              <a:ext uri="{FF2B5EF4-FFF2-40B4-BE49-F238E27FC236}">
                <a16:creationId xmlns:a16="http://schemas.microsoft.com/office/drawing/2014/main" id="{0BAA5B49-5902-8D5A-2913-5874D31A31ED}"/>
              </a:ext>
            </a:extLst>
          </p:cNvPr>
          <p:cNvSpPr/>
          <p:nvPr/>
        </p:nvSpPr>
        <p:spPr>
          <a:xfrm>
            <a:off x="507558" y="6090785"/>
            <a:ext cx="358346" cy="358346"/>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
            <a:extLst>
              <a:ext uri="{FF2B5EF4-FFF2-40B4-BE49-F238E27FC236}">
                <a16:creationId xmlns:a16="http://schemas.microsoft.com/office/drawing/2014/main" id="{75CEDA8E-E286-E8AD-53A4-54D0F0E70157}"/>
              </a:ext>
            </a:extLst>
          </p:cNvPr>
          <p:cNvSpPr txBox="1"/>
          <p:nvPr/>
        </p:nvSpPr>
        <p:spPr>
          <a:xfrm>
            <a:off x="114016" y="1154082"/>
            <a:ext cx="4521642" cy="348300"/>
          </a:xfrm>
          <a:prstGeom prst="rect">
            <a:avLst/>
          </a:prstGeom>
        </p:spPr>
        <p:txBody>
          <a:bodyPr wrap="square" lIns="0" tIns="0" rIns="0" bIns="0" rtlCol="0" anchor="t">
            <a:spAutoFit/>
          </a:bodyPr>
          <a:lstStyle/>
          <a:p>
            <a:pPr algn="ctr">
              <a:lnSpc>
                <a:spcPts val="2800"/>
              </a:lnSpc>
              <a:spcBef>
                <a:spcPct val="0"/>
              </a:spcBef>
            </a:pPr>
            <a:r>
              <a:rPr lang="en-US" sz="2333" b="1" dirty="0">
                <a:solidFill>
                  <a:srgbClr val="2B2B2B"/>
                </a:solidFill>
                <a:latin typeface="Agrandir"/>
                <a:ea typeface="Agrandir"/>
                <a:cs typeface="Agrandir"/>
                <a:sym typeface="Agrandir"/>
              </a:rPr>
              <a:t>BUSIEST ROUTES</a:t>
            </a:r>
          </a:p>
        </p:txBody>
      </p:sp>
      <p:sp>
        <p:nvSpPr>
          <p:cNvPr id="27" name="TextBox 5">
            <a:extLst>
              <a:ext uri="{FF2B5EF4-FFF2-40B4-BE49-F238E27FC236}">
                <a16:creationId xmlns:a16="http://schemas.microsoft.com/office/drawing/2014/main" id="{E611A836-C3E1-F49E-51C2-8C1B917FF0FC}"/>
              </a:ext>
            </a:extLst>
          </p:cNvPr>
          <p:cNvSpPr txBox="1"/>
          <p:nvPr/>
        </p:nvSpPr>
        <p:spPr>
          <a:xfrm>
            <a:off x="4125951" y="1046442"/>
            <a:ext cx="3036852" cy="597279"/>
          </a:xfrm>
          <a:prstGeom prst="rect">
            <a:avLst/>
          </a:prstGeom>
        </p:spPr>
        <p:txBody>
          <a:bodyPr wrap="square" lIns="0" tIns="0" rIns="0" bIns="0" rtlCol="0" anchor="t">
            <a:spAutoFit/>
          </a:bodyPr>
          <a:lstStyle/>
          <a:p>
            <a:pPr>
              <a:lnSpc>
                <a:spcPts val="2427"/>
              </a:lnSpc>
            </a:pPr>
            <a:r>
              <a:rPr lang="en-US" sz="1733" dirty="0">
                <a:solidFill>
                  <a:srgbClr val="2B2B2B"/>
                </a:solidFill>
                <a:latin typeface="Agrandir"/>
                <a:ea typeface="Agrandir"/>
                <a:cs typeface="Agrandir"/>
                <a:sym typeface="Agrandir"/>
              </a:rPr>
              <a:t>The city pairs are key hubs for airline operations.</a:t>
            </a:r>
          </a:p>
        </p:txBody>
      </p:sp>
      <p:sp>
        <p:nvSpPr>
          <p:cNvPr id="28" name="TextBox 3">
            <a:extLst>
              <a:ext uri="{FF2B5EF4-FFF2-40B4-BE49-F238E27FC236}">
                <a16:creationId xmlns:a16="http://schemas.microsoft.com/office/drawing/2014/main" id="{415C8E63-7746-5385-C48A-DA386519E75B}"/>
              </a:ext>
            </a:extLst>
          </p:cNvPr>
          <p:cNvSpPr txBox="1"/>
          <p:nvPr/>
        </p:nvSpPr>
        <p:spPr>
          <a:xfrm>
            <a:off x="854224" y="2544806"/>
            <a:ext cx="3514961" cy="707373"/>
          </a:xfrm>
          <a:prstGeom prst="rect">
            <a:avLst/>
          </a:prstGeom>
        </p:spPr>
        <p:txBody>
          <a:bodyPr lIns="0" tIns="0" rIns="0" bIns="0" rtlCol="0" anchor="t">
            <a:spAutoFit/>
          </a:bodyPr>
          <a:lstStyle/>
          <a:p>
            <a:pPr algn="ctr">
              <a:lnSpc>
                <a:spcPts val="2800"/>
              </a:lnSpc>
              <a:spcBef>
                <a:spcPct val="0"/>
              </a:spcBef>
            </a:pPr>
            <a:r>
              <a:rPr lang="en-US" sz="2333" b="1" dirty="0">
                <a:solidFill>
                  <a:srgbClr val="2B2B2B"/>
                </a:solidFill>
                <a:latin typeface="Agrandir"/>
                <a:ea typeface="Agrandir"/>
                <a:cs typeface="Agrandir"/>
                <a:sym typeface="Agrandir"/>
              </a:rPr>
              <a:t>WEEKDAY VS WEEKEND PERFORMANCE</a:t>
            </a:r>
          </a:p>
        </p:txBody>
      </p:sp>
      <p:sp>
        <p:nvSpPr>
          <p:cNvPr id="29" name="TextBox 6">
            <a:extLst>
              <a:ext uri="{FF2B5EF4-FFF2-40B4-BE49-F238E27FC236}">
                <a16:creationId xmlns:a16="http://schemas.microsoft.com/office/drawing/2014/main" id="{9C652A08-F6B2-3B3E-3387-21B8C0328EC2}"/>
              </a:ext>
            </a:extLst>
          </p:cNvPr>
          <p:cNvSpPr txBox="1"/>
          <p:nvPr/>
        </p:nvSpPr>
        <p:spPr>
          <a:xfrm>
            <a:off x="4382430" y="2562544"/>
            <a:ext cx="2780374" cy="905056"/>
          </a:xfrm>
          <a:prstGeom prst="rect">
            <a:avLst/>
          </a:prstGeom>
        </p:spPr>
        <p:txBody>
          <a:bodyPr wrap="square" lIns="0" tIns="0" rIns="0" bIns="0" rtlCol="0" anchor="t">
            <a:spAutoFit/>
          </a:bodyPr>
          <a:lstStyle/>
          <a:p>
            <a:pPr>
              <a:lnSpc>
                <a:spcPts val="2427"/>
              </a:lnSpc>
            </a:pPr>
            <a:r>
              <a:rPr lang="en-US" sz="1733" dirty="0">
                <a:solidFill>
                  <a:srgbClr val="2B2B2B"/>
                </a:solidFill>
                <a:latin typeface="Agrandir"/>
                <a:ea typeface="Agrandir"/>
                <a:cs typeface="Agrandir"/>
                <a:sym typeface="Agrandir"/>
              </a:rPr>
              <a:t>Flights are more efficient on weekdays. And Demand is lower on weekends.</a:t>
            </a:r>
          </a:p>
        </p:txBody>
      </p:sp>
      <p:sp>
        <p:nvSpPr>
          <p:cNvPr id="30" name="TextBox 4">
            <a:extLst>
              <a:ext uri="{FF2B5EF4-FFF2-40B4-BE49-F238E27FC236}">
                <a16:creationId xmlns:a16="http://schemas.microsoft.com/office/drawing/2014/main" id="{7F3CFCCA-F222-A6B4-7EF2-0D9B750998EA}"/>
              </a:ext>
            </a:extLst>
          </p:cNvPr>
          <p:cNvSpPr txBox="1"/>
          <p:nvPr/>
        </p:nvSpPr>
        <p:spPr>
          <a:xfrm>
            <a:off x="938562" y="4211969"/>
            <a:ext cx="3514961" cy="348300"/>
          </a:xfrm>
          <a:prstGeom prst="rect">
            <a:avLst/>
          </a:prstGeom>
        </p:spPr>
        <p:txBody>
          <a:bodyPr lIns="0" tIns="0" rIns="0" bIns="0" rtlCol="0" anchor="t">
            <a:spAutoFit/>
          </a:bodyPr>
          <a:lstStyle/>
          <a:p>
            <a:pPr algn="ctr">
              <a:lnSpc>
                <a:spcPts val="2800"/>
              </a:lnSpc>
              <a:spcBef>
                <a:spcPct val="0"/>
              </a:spcBef>
            </a:pPr>
            <a:r>
              <a:rPr lang="en-US" sz="2333" b="1" dirty="0">
                <a:solidFill>
                  <a:srgbClr val="2B2B2B"/>
                </a:solidFill>
                <a:latin typeface="Agrandir"/>
                <a:ea typeface="Agrandir"/>
                <a:cs typeface="Agrandir"/>
                <a:sym typeface="Agrandir"/>
              </a:rPr>
              <a:t>AIRLINE ROUTE DETAILS</a:t>
            </a:r>
          </a:p>
        </p:txBody>
      </p:sp>
      <p:sp>
        <p:nvSpPr>
          <p:cNvPr id="31" name="TextBox 7">
            <a:extLst>
              <a:ext uri="{FF2B5EF4-FFF2-40B4-BE49-F238E27FC236}">
                <a16:creationId xmlns:a16="http://schemas.microsoft.com/office/drawing/2014/main" id="{15C97502-F85D-93E8-D4A5-01E36EFB80EB}"/>
              </a:ext>
            </a:extLst>
          </p:cNvPr>
          <p:cNvSpPr txBox="1"/>
          <p:nvPr/>
        </p:nvSpPr>
        <p:spPr>
          <a:xfrm>
            <a:off x="4369186" y="4056882"/>
            <a:ext cx="2901410" cy="905056"/>
          </a:xfrm>
          <a:prstGeom prst="rect">
            <a:avLst/>
          </a:prstGeom>
        </p:spPr>
        <p:txBody>
          <a:bodyPr wrap="square" lIns="0" tIns="0" rIns="0" bIns="0" rtlCol="0" anchor="t">
            <a:spAutoFit/>
          </a:bodyPr>
          <a:lstStyle/>
          <a:p>
            <a:pPr>
              <a:lnSpc>
                <a:spcPts val="2427"/>
              </a:lnSpc>
            </a:pPr>
            <a:r>
              <a:rPr lang="en-US" sz="1733" dirty="0">
                <a:solidFill>
                  <a:srgbClr val="2B2B2B"/>
                </a:solidFill>
                <a:latin typeface="Agrandir"/>
                <a:ea typeface="Agrandir"/>
                <a:cs typeface="Agrandir"/>
                <a:sym typeface="Agrandir"/>
              </a:rPr>
              <a:t>Includes carrier, origin and destination details which helps identify regional trends.</a:t>
            </a:r>
          </a:p>
        </p:txBody>
      </p:sp>
      <p:sp>
        <p:nvSpPr>
          <p:cNvPr id="32" name="TextBox 10">
            <a:extLst>
              <a:ext uri="{FF2B5EF4-FFF2-40B4-BE49-F238E27FC236}">
                <a16:creationId xmlns:a16="http://schemas.microsoft.com/office/drawing/2014/main" id="{EFEB4C63-3BD3-43C1-3539-5D3392948248}"/>
              </a:ext>
            </a:extLst>
          </p:cNvPr>
          <p:cNvSpPr txBox="1"/>
          <p:nvPr/>
        </p:nvSpPr>
        <p:spPr>
          <a:xfrm>
            <a:off x="686731" y="5665253"/>
            <a:ext cx="3514961" cy="348300"/>
          </a:xfrm>
          <a:prstGeom prst="rect">
            <a:avLst/>
          </a:prstGeom>
        </p:spPr>
        <p:txBody>
          <a:bodyPr lIns="0" tIns="0" rIns="0" bIns="0" rtlCol="0" anchor="t">
            <a:spAutoFit/>
          </a:bodyPr>
          <a:lstStyle/>
          <a:p>
            <a:pPr algn="ctr">
              <a:lnSpc>
                <a:spcPts val="2800"/>
              </a:lnSpc>
              <a:spcBef>
                <a:spcPct val="0"/>
              </a:spcBef>
            </a:pPr>
            <a:r>
              <a:rPr lang="en-US" sz="2333" b="1" dirty="0">
                <a:solidFill>
                  <a:srgbClr val="2B2B2B"/>
                </a:solidFill>
                <a:latin typeface="Agrandir"/>
                <a:ea typeface="Agrandir"/>
                <a:cs typeface="Agrandir"/>
                <a:sym typeface="Agrandir"/>
              </a:rPr>
              <a:t>AIRLINE GROUPING</a:t>
            </a:r>
          </a:p>
        </p:txBody>
      </p:sp>
      <p:sp>
        <p:nvSpPr>
          <p:cNvPr id="33" name="TextBox 11">
            <a:extLst>
              <a:ext uri="{FF2B5EF4-FFF2-40B4-BE49-F238E27FC236}">
                <a16:creationId xmlns:a16="http://schemas.microsoft.com/office/drawing/2014/main" id="{C78B95EC-2442-49D5-5FFE-389498C10658}"/>
              </a:ext>
            </a:extLst>
          </p:cNvPr>
          <p:cNvSpPr txBox="1"/>
          <p:nvPr/>
        </p:nvSpPr>
        <p:spPr>
          <a:xfrm>
            <a:off x="4280749" y="5512918"/>
            <a:ext cx="3078284" cy="597279"/>
          </a:xfrm>
          <a:prstGeom prst="rect">
            <a:avLst/>
          </a:prstGeom>
        </p:spPr>
        <p:txBody>
          <a:bodyPr wrap="square" lIns="0" tIns="0" rIns="0" bIns="0" rtlCol="0" anchor="t">
            <a:spAutoFit/>
          </a:bodyPr>
          <a:lstStyle/>
          <a:p>
            <a:pPr>
              <a:lnSpc>
                <a:spcPts val="2427"/>
              </a:lnSpc>
            </a:pPr>
            <a:r>
              <a:rPr lang="en-US" sz="1733" dirty="0">
                <a:solidFill>
                  <a:srgbClr val="2B2B2B"/>
                </a:solidFill>
                <a:latin typeface="Agrandir"/>
                <a:ea typeface="Agrandir"/>
                <a:cs typeface="Agrandir"/>
                <a:sym typeface="Agrandir"/>
              </a:rPr>
              <a:t>Most airline operations focus on specific routes or categories</a:t>
            </a:r>
          </a:p>
        </p:txBody>
      </p:sp>
      <p:pic>
        <p:nvPicPr>
          <p:cNvPr id="35" name="Picture 2" descr="Future vision: The digital airport - Aviation Business Middle East">
            <a:extLst>
              <a:ext uri="{FF2B5EF4-FFF2-40B4-BE49-F238E27FC236}">
                <a16:creationId xmlns:a16="http://schemas.microsoft.com/office/drawing/2014/main" id="{13AC727C-DF12-87F8-D62E-F157EA31FA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187"/>
          <a:stretch/>
        </p:blipFill>
        <p:spPr bwMode="auto">
          <a:xfrm>
            <a:off x="7691100" y="1046442"/>
            <a:ext cx="4203281" cy="5361433"/>
          </a:xfrm>
          <a:prstGeom prst="roundRect">
            <a:avLst>
              <a:gd name="adj" fmla="val 6321"/>
            </a:avLst>
          </a:prstGeom>
          <a:noFill/>
          <a:extLst>
            <a:ext uri="{909E8E84-426E-40DD-AFC4-6F175D3DCCD1}">
              <a14:hiddenFill xmlns:a14="http://schemas.microsoft.com/office/drawing/2010/main">
                <a:solidFill>
                  <a:srgbClr val="FFFFFF"/>
                </a:solidFill>
              </a14:hiddenFill>
            </a:ext>
          </a:extLst>
        </p:spPr>
      </p:pic>
      <p:sp>
        <p:nvSpPr>
          <p:cNvPr id="36" name="Can 35">
            <a:extLst>
              <a:ext uri="{FF2B5EF4-FFF2-40B4-BE49-F238E27FC236}">
                <a16:creationId xmlns:a16="http://schemas.microsoft.com/office/drawing/2014/main" id="{EFCCD622-B80A-4D65-B010-DE94AFEDEC1F}"/>
              </a:ext>
            </a:extLst>
          </p:cNvPr>
          <p:cNvSpPr/>
          <p:nvPr/>
        </p:nvSpPr>
        <p:spPr>
          <a:xfrm>
            <a:off x="10873946" y="234176"/>
            <a:ext cx="1081752" cy="646331"/>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06616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plane&#10;&#10;AI-generated content may be incorrect.">
            <a:extLst>
              <a:ext uri="{FF2B5EF4-FFF2-40B4-BE49-F238E27FC236}">
                <a16:creationId xmlns:a16="http://schemas.microsoft.com/office/drawing/2014/main" id="{3939725A-E8F5-2D6B-5B1D-583AE78D21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96" y="928254"/>
            <a:ext cx="11513095" cy="5458691"/>
          </a:xfrm>
          <a:prstGeom prst="rect">
            <a:avLst/>
          </a:prstGeom>
        </p:spPr>
      </p:pic>
      <p:sp>
        <p:nvSpPr>
          <p:cNvPr id="6" name="TextBox 5">
            <a:extLst>
              <a:ext uri="{FF2B5EF4-FFF2-40B4-BE49-F238E27FC236}">
                <a16:creationId xmlns:a16="http://schemas.microsoft.com/office/drawing/2014/main" id="{CED9A0F6-66CE-F8C9-F937-AC96EBC40F70}"/>
              </a:ext>
            </a:extLst>
          </p:cNvPr>
          <p:cNvSpPr txBox="1"/>
          <p:nvPr/>
        </p:nvSpPr>
        <p:spPr>
          <a:xfrm>
            <a:off x="4274545" y="178667"/>
            <a:ext cx="3415229" cy="584775"/>
          </a:xfrm>
          <a:prstGeom prst="rect">
            <a:avLst/>
          </a:prstGeom>
          <a:noFill/>
        </p:spPr>
        <p:txBody>
          <a:bodyPr wrap="square" rtlCol="0">
            <a:spAutoFit/>
          </a:bodyPr>
          <a:lstStyle/>
          <a:p>
            <a:r>
              <a:rPr lang="en-US" sz="3200" dirty="0"/>
              <a:t>Excel </a:t>
            </a:r>
            <a:r>
              <a:rPr lang="en-US" sz="3200" dirty="0" err="1"/>
              <a:t>DashBoard</a:t>
            </a:r>
            <a:endParaRPr lang="en-US" sz="3200" dirty="0"/>
          </a:p>
        </p:txBody>
      </p:sp>
    </p:spTree>
    <p:extLst>
      <p:ext uri="{BB962C8B-B14F-4D97-AF65-F5344CB8AC3E}">
        <p14:creationId xmlns:p14="http://schemas.microsoft.com/office/powerpoint/2010/main" val="5987114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78C30D"/>
      </a:accent1>
      <a:accent2>
        <a:srgbClr val="099B62"/>
      </a:accent2>
      <a:accent3>
        <a:srgbClr val="21CFDF"/>
      </a:accent3>
      <a:accent4>
        <a:srgbClr val="179FDF"/>
      </a:accent4>
      <a:accent5>
        <a:srgbClr val="E75710"/>
      </a:accent5>
      <a:accent6>
        <a:srgbClr val="F89C19"/>
      </a:accent6>
      <a:hlink>
        <a:srgbClr val="7CDE25"/>
      </a:hlink>
      <a:folHlink>
        <a:srgbClr val="BCE8A8"/>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C0EF0781-FB17-4F1F-B3B1-699933968CEA}"/>
    </a:ext>
  </a:extLst>
</a:theme>
</file>

<file path=docProps/app.xml><?xml version="1.0" encoding="utf-8"?>
<Properties xmlns="http://schemas.openxmlformats.org/officeDocument/2006/extended-properties" xmlns:vt="http://schemas.openxmlformats.org/officeDocument/2006/docPropsVTypes">
  <Template>{B42F7994-EB38-364B-98DF-8B1B912D521A}tf16401378</Template>
  <TotalTime>517</TotalTime>
  <Words>561</Words>
  <Application>Microsoft Macintosh PowerPoint</Application>
  <PresentationFormat>Widescreen</PresentationFormat>
  <Paragraphs>94</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Agrandir</vt:lpstr>
      <vt:lpstr>Arial</vt:lpstr>
      <vt:lpstr>Calibri</vt:lpstr>
      <vt:lpstr>Calibri Light</vt:lpstr>
      <vt:lpstr>Lora</vt:lpstr>
      <vt:lpstr>Montserrat</vt:lpstr>
      <vt:lpstr>Rockwell</vt:lpstr>
      <vt:lpstr>Wingdings</vt:lpstr>
      <vt:lpstr>Atlas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SlideEgg</dc:creator>
  <cp:lastModifiedBy>HARSH KALBANDE</cp:lastModifiedBy>
  <cp:revision>33</cp:revision>
  <dcterms:created xsi:type="dcterms:W3CDTF">2023-04-10T09:56:14Z</dcterms:created>
  <dcterms:modified xsi:type="dcterms:W3CDTF">2025-03-19T07:03:25Z</dcterms:modified>
</cp:coreProperties>
</file>